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9" r:id="rId4"/>
    <p:sldId id="260" r:id="rId5"/>
    <p:sldId id="258" r:id="rId6"/>
    <p:sldId id="266" r:id="rId7"/>
    <p:sldId id="264" r:id="rId8"/>
    <p:sldId id="261" r:id="rId9"/>
    <p:sldId id="262" r:id="rId10"/>
    <p:sldId id="269" r:id="rId11"/>
    <p:sldId id="270" r:id="rId12"/>
    <p:sldId id="272" r:id="rId13"/>
    <p:sldId id="273" r:id="rId14"/>
    <p:sldId id="276" r:id="rId15"/>
    <p:sldId id="274" r:id="rId16"/>
    <p:sldId id="275" r:id="rId17"/>
    <p:sldId id="278" r:id="rId18"/>
    <p:sldId id="268" r:id="rId19"/>
    <p:sldId id="277" r:id="rId20"/>
    <p:sldId id="263" r:id="rId21"/>
    <p:sldId id="267" r:id="rId22"/>
    <p:sldId id="265" r:id="rId23"/>
    <p:sldId id="414"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9ADF"/>
    <a:srgbClr val="FF990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53" d="100"/>
          <a:sy n="53" d="100"/>
        </p:scale>
        <p:origin x="58"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C933C-24E4-4CCE-B99A-F876F1C61A9B}" type="datetimeFigureOut">
              <a:rPr lang="en-IN" smtClean="0"/>
              <a:t>19-07-2025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3E723-CB79-4EE0-877B-5A97182C7BB8}" type="slidenum">
              <a:rPr lang="en-IN" smtClean="0"/>
              <a:t>‹#›</a:t>
            </a:fld>
            <a:endParaRPr lang="en-IN"/>
          </a:p>
        </p:txBody>
      </p:sp>
    </p:spTree>
    <p:extLst>
      <p:ext uri="{BB962C8B-B14F-4D97-AF65-F5344CB8AC3E}">
        <p14:creationId xmlns:p14="http://schemas.microsoft.com/office/powerpoint/2010/main" val="3825609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9D6DF70-2917-447D-952E-0636BC089479}" type="slidenum">
              <a:rPr lang="en-IN" smtClean="0"/>
              <a:t>11</a:t>
            </a:fld>
            <a:endParaRPr lang="en-IN"/>
          </a:p>
        </p:txBody>
      </p:sp>
    </p:spTree>
    <p:extLst>
      <p:ext uri="{BB962C8B-B14F-4D97-AF65-F5344CB8AC3E}">
        <p14:creationId xmlns:p14="http://schemas.microsoft.com/office/powerpoint/2010/main" val="322226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55115BD-288F-4A69-BBE6-73AA83EB4AE9}" type="slidenum">
              <a:rPr lang="en-IN" smtClean="0"/>
              <a:t>23</a:t>
            </a:fld>
            <a:endParaRPr lang="en-IN"/>
          </a:p>
        </p:txBody>
      </p:sp>
    </p:spTree>
    <p:extLst>
      <p:ext uri="{BB962C8B-B14F-4D97-AF65-F5344CB8AC3E}">
        <p14:creationId xmlns:p14="http://schemas.microsoft.com/office/powerpoint/2010/main" val="3590314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3E032-D496-14D9-356D-7BAA48AC225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N"/>
          </a:p>
        </p:txBody>
      </p:sp>
      <p:sp>
        <p:nvSpPr>
          <p:cNvPr id="3" name="Subtitle 2">
            <a:extLst>
              <a:ext uri="{FF2B5EF4-FFF2-40B4-BE49-F238E27FC236}">
                <a16:creationId xmlns:a16="http://schemas.microsoft.com/office/drawing/2014/main" id="{290F150F-7D97-82C2-0596-40E37C44EA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N"/>
          </a:p>
        </p:txBody>
      </p:sp>
      <p:sp>
        <p:nvSpPr>
          <p:cNvPr id="4" name="Date Placeholder 3">
            <a:extLst>
              <a:ext uri="{FF2B5EF4-FFF2-40B4-BE49-F238E27FC236}">
                <a16:creationId xmlns:a16="http://schemas.microsoft.com/office/drawing/2014/main" id="{38ABFD7E-1310-26CB-AE88-0D69C37A7EDC}"/>
              </a:ext>
            </a:extLst>
          </p:cNvPr>
          <p:cNvSpPr>
            <a:spLocks noGrp="1"/>
          </p:cNvSpPr>
          <p:nvPr>
            <p:ph type="dt" sz="half" idx="10"/>
          </p:nvPr>
        </p:nvSpPr>
        <p:spPr/>
        <p:txBody>
          <a:bodyPr/>
          <a:lstStyle/>
          <a:p>
            <a:fld id="{22BD9C4C-16F2-429B-9974-B68A448E4624}" type="datetimeFigureOut">
              <a:rPr lang="en-IN" smtClean="0"/>
              <a:t>19-07-2025</a:t>
            </a:fld>
            <a:endParaRPr lang="en-IN"/>
          </a:p>
        </p:txBody>
      </p:sp>
      <p:sp>
        <p:nvSpPr>
          <p:cNvPr id="5" name="Footer Placeholder 4">
            <a:extLst>
              <a:ext uri="{FF2B5EF4-FFF2-40B4-BE49-F238E27FC236}">
                <a16:creationId xmlns:a16="http://schemas.microsoft.com/office/drawing/2014/main" id="{99B3B9DB-6CF9-CCE8-90C4-745A4BD6E6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AC90A7-19F3-9FC8-4735-B18EF049307C}"/>
              </a:ext>
            </a:extLst>
          </p:cNvPr>
          <p:cNvSpPr>
            <a:spLocks noGrp="1"/>
          </p:cNvSpPr>
          <p:nvPr>
            <p:ph type="sldNum" sz="quarter" idx="12"/>
          </p:nvPr>
        </p:nvSpPr>
        <p:spPr/>
        <p:txBody>
          <a:bodyPr/>
          <a:lstStyle/>
          <a:p>
            <a:fld id="{CD6F1753-4150-4BC8-BE24-6959BFC276CD}" type="slidenum">
              <a:rPr lang="en-IN" smtClean="0"/>
              <a:t>‹#›</a:t>
            </a:fld>
            <a:endParaRPr lang="en-IN"/>
          </a:p>
        </p:txBody>
      </p:sp>
    </p:spTree>
    <p:extLst>
      <p:ext uri="{BB962C8B-B14F-4D97-AF65-F5344CB8AC3E}">
        <p14:creationId xmlns:p14="http://schemas.microsoft.com/office/powerpoint/2010/main" val="305228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E35D-65AA-C72A-2C75-A836EF6E16DF}"/>
              </a:ext>
            </a:extLst>
          </p:cNvPr>
          <p:cNvSpPr>
            <a:spLocks noGrp="1"/>
          </p:cNvSpPr>
          <p:nvPr>
            <p:ph type="title"/>
          </p:nvPr>
        </p:nvSpPr>
        <p:spPr/>
        <p:txBody>
          <a:bodyPr/>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7FD56CAA-63EE-E487-B2FE-A08F8228F6C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7FB1C798-1BBF-A12E-AF42-912112CD8F3B}"/>
              </a:ext>
            </a:extLst>
          </p:cNvPr>
          <p:cNvSpPr>
            <a:spLocks noGrp="1"/>
          </p:cNvSpPr>
          <p:nvPr>
            <p:ph type="dt" sz="half" idx="10"/>
          </p:nvPr>
        </p:nvSpPr>
        <p:spPr/>
        <p:txBody>
          <a:bodyPr/>
          <a:lstStyle/>
          <a:p>
            <a:fld id="{22BD9C4C-16F2-429B-9974-B68A448E4624}" type="datetimeFigureOut">
              <a:rPr lang="en-IN" smtClean="0"/>
              <a:t>19-07-2025</a:t>
            </a:fld>
            <a:endParaRPr lang="en-IN"/>
          </a:p>
        </p:txBody>
      </p:sp>
      <p:sp>
        <p:nvSpPr>
          <p:cNvPr id="5" name="Footer Placeholder 4">
            <a:extLst>
              <a:ext uri="{FF2B5EF4-FFF2-40B4-BE49-F238E27FC236}">
                <a16:creationId xmlns:a16="http://schemas.microsoft.com/office/drawing/2014/main" id="{2F92F21C-58F7-5768-A0B4-C4FFD2660E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B64B3A-2FD6-4999-2460-CC19E30E7AC8}"/>
              </a:ext>
            </a:extLst>
          </p:cNvPr>
          <p:cNvSpPr>
            <a:spLocks noGrp="1"/>
          </p:cNvSpPr>
          <p:nvPr>
            <p:ph type="sldNum" sz="quarter" idx="12"/>
          </p:nvPr>
        </p:nvSpPr>
        <p:spPr/>
        <p:txBody>
          <a:bodyPr/>
          <a:lstStyle/>
          <a:p>
            <a:fld id="{CD6F1753-4150-4BC8-BE24-6959BFC276CD}" type="slidenum">
              <a:rPr lang="en-IN" smtClean="0"/>
              <a:t>‹#›</a:t>
            </a:fld>
            <a:endParaRPr lang="en-IN"/>
          </a:p>
        </p:txBody>
      </p:sp>
    </p:spTree>
    <p:extLst>
      <p:ext uri="{BB962C8B-B14F-4D97-AF65-F5344CB8AC3E}">
        <p14:creationId xmlns:p14="http://schemas.microsoft.com/office/powerpoint/2010/main" val="798574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AB5780-FBF3-AE0E-8C43-78143EEE675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5EF3C8F9-824F-2239-4F46-4D96C5D249C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BC9BF03B-C650-321E-0BDF-CE69DCD0DA59}"/>
              </a:ext>
            </a:extLst>
          </p:cNvPr>
          <p:cNvSpPr>
            <a:spLocks noGrp="1"/>
          </p:cNvSpPr>
          <p:nvPr>
            <p:ph type="dt" sz="half" idx="10"/>
          </p:nvPr>
        </p:nvSpPr>
        <p:spPr/>
        <p:txBody>
          <a:bodyPr/>
          <a:lstStyle/>
          <a:p>
            <a:fld id="{22BD9C4C-16F2-429B-9974-B68A448E4624}" type="datetimeFigureOut">
              <a:rPr lang="en-IN" smtClean="0"/>
              <a:t>19-07-2025</a:t>
            </a:fld>
            <a:endParaRPr lang="en-IN"/>
          </a:p>
        </p:txBody>
      </p:sp>
      <p:sp>
        <p:nvSpPr>
          <p:cNvPr id="5" name="Footer Placeholder 4">
            <a:extLst>
              <a:ext uri="{FF2B5EF4-FFF2-40B4-BE49-F238E27FC236}">
                <a16:creationId xmlns:a16="http://schemas.microsoft.com/office/drawing/2014/main" id="{69F347D9-B430-1F95-2F63-07374D4238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86C7D1-9247-49A4-27EA-B7A31AE6586E}"/>
              </a:ext>
            </a:extLst>
          </p:cNvPr>
          <p:cNvSpPr>
            <a:spLocks noGrp="1"/>
          </p:cNvSpPr>
          <p:nvPr>
            <p:ph type="sldNum" sz="quarter" idx="12"/>
          </p:nvPr>
        </p:nvSpPr>
        <p:spPr/>
        <p:txBody>
          <a:bodyPr/>
          <a:lstStyle/>
          <a:p>
            <a:fld id="{CD6F1753-4150-4BC8-BE24-6959BFC276CD}" type="slidenum">
              <a:rPr lang="en-IN" smtClean="0"/>
              <a:t>‹#›</a:t>
            </a:fld>
            <a:endParaRPr lang="en-IN"/>
          </a:p>
        </p:txBody>
      </p:sp>
    </p:spTree>
    <p:extLst>
      <p:ext uri="{BB962C8B-B14F-4D97-AF65-F5344CB8AC3E}">
        <p14:creationId xmlns:p14="http://schemas.microsoft.com/office/powerpoint/2010/main" val="3818465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90007-3406-4959-A41B-D77BC7FA45B8}"/>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5D8C55AB-45F8-E801-112F-4F36400E7C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25D77F8C-8F53-5E31-A481-A7248EB6526A}"/>
              </a:ext>
            </a:extLst>
          </p:cNvPr>
          <p:cNvSpPr>
            <a:spLocks noGrp="1"/>
          </p:cNvSpPr>
          <p:nvPr>
            <p:ph type="dt" sz="half" idx="10"/>
          </p:nvPr>
        </p:nvSpPr>
        <p:spPr/>
        <p:txBody>
          <a:bodyPr/>
          <a:lstStyle/>
          <a:p>
            <a:fld id="{22BD9C4C-16F2-429B-9974-B68A448E4624}" type="datetimeFigureOut">
              <a:rPr lang="en-IN" smtClean="0"/>
              <a:t>19-07-2025</a:t>
            </a:fld>
            <a:endParaRPr lang="en-IN"/>
          </a:p>
        </p:txBody>
      </p:sp>
      <p:sp>
        <p:nvSpPr>
          <p:cNvPr id="5" name="Footer Placeholder 4">
            <a:extLst>
              <a:ext uri="{FF2B5EF4-FFF2-40B4-BE49-F238E27FC236}">
                <a16:creationId xmlns:a16="http://schemas.microsoft.com/office/drawing/2014/main" id="{E6B3F9FE-4156-1899-BB38-23BD106E4F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4648BA-6831-74BD-FA03-D690E6739ECE}"/>
              </a:ext>
            </a:extLst>
          </p:cNvPr>
          <p:cNvSpPr>
            <a:spLocks noGrp="1"/>
          </p:cNvSpPr>
          <p:nvPr>
            <p:ph type="sldNum" sz="quarter" idx="12"/>
          </p:nvPr>
        </p:nvSpPr>
        <p:spPr/>
        <p:txBody>
          <a:bodyPr/>
          <a:lstStyle/>
          <a:p>
            <a:fld id="{CD6F1753-4150-4BC8-BE24-6959BFC276CD}" type="slidenum">
              <a:rPr lang="en-IN" smtClean="0"/>
              <a:t>‹#›</a:t>
            </a:fld>
            <a:endParaRPr lang="en-IN"/>
          </a:p>
        </p:txBody>
      </p:sp>
    </p:spTree>
    <p:extLst>
      <p:ext uri="{BB962C8B-B14F-4D97-AF65-F5344CB8AC3E}">
        <p14:creationId xmlns:p14="http://schemas.microsoft.com/office/powerpoint/2010/main" val="4154860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0A5A5-258D-24EF-79FE-CBED8C9DA29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N"/>
          </a:p>
        </p:txBody>
      </p:sp>
      <p:sp>
        <p:nvSpPr>
          <p:cNvPr id="3" name="Text Placeholder 2">
            <a:extLst>
              <a:ext uri="{FF2B5EF4-FFF2-40B4-BE49-F238E27FC236}">
                <a16:creationId xmlns:a16="http://schemas.microsoft.com/office/drawing/2014/main" id="{385D050E-D15C-88AE-1F68-534FC8F687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D1FD817-95F0-C0BC-DA55-B5D3F6659971}"/>
              </a:ext>
            </a:extLst>
          </p:cNvPr>
          <p:cNvSpPr>
            <a:spLocks noGrp="1"/>
          </p:cNvSpPr>
          <p:nvPr>
            <p:ph type="dt" sz="half" idx="10"/>
          </p:nvPr>
        </p:nvSpPr>
        <p:spPr/>
        <p:txBody>
          <a:bodyPr/>
          <a:lstStyle/>
          <a:p>
            <a:fld id="{22BD9C4C-16F2-429B-9974-B68A448E4624}" type="datetimeFigureOut">
              <a:rPr lang="en-IN" smtClean="0"/>
              <a:t>19-07-2025</a:t>
            </a:fld>
            <a:endParaRPr lang="en-IN"/>
          </a:p>
        </p:txBody>
      </p:sp>
      <p:sp>
        <p:nvSpPr>
          <p:cNvPr id="5" name="Footer Placeholder 4">
            <a:extLst>
              <a:ext uri="{FF2B5EF4-FFF2-40B4-BE49-F238E27FC236}">
                <a16:creationId xmlns:a16="http://schemas.microsoft.com/office/drawing/2014/main" id="{16E3BC01-2D7B-9107-2767-8F6602A624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91AA68-DB8C-1BD6-7B77-F90F05A8149E}"/>
              </a:ext>
            </a:extLst>
          </p:cNvPr>
          <p:cNvSpPr>
            <a:spLocks noGrp="1"/>
          </p:cNvSpPr>
          <p:nvPr>
            <p:ph type="sldNum" sz="quarter" idx="12"/>
          </p:nvPr>
        </p:nvSpPr>
        <p:spPr/>
        <p:txBody>
          <a:bodyPr/>
          <a:lstStyle/>
          <a:p>
            <a:fld id="{CD6F1753-4150-4BC8-BE24-6959BFC276CD}" type="slidenum">
              <a:rPr lang="en-IN" smtClean="0"/>
              <a:t>‹#›</a:t>
            </a:fld>
            <a:endParaRPr lang="en-IN"/>
          </a:p>
        </p:txBody>
      </p:sp>
    </p:spTree>
    <p:extLst>
      <p:ext uri="{BB962C8B-B14F-4D97-AF65-F5344CB8AC3E}">
        <p14:creationId xmlns:p14="http://schemas.microsoft.com/office/powerpoint/2010/main" val="1176957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03F3-2AE5-0C84-3F89-14560E51370F}"/>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FD3CDE66-31BE-4A03-F2AD-83F8255EF5B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Content Placeholder 3">
            <a:extLst>
              <a:ext uri="{FF2B5EF4-FFF2-40B4-BE49-F238E27FC236}">
                <a16:creationId xmlns:a16="http://schemas.microsoft.com/office/drawing/2014/main" id="{778EFB8F-7C6E-0B24-6155-C71F546B172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Date Placeholder 4">
            <a:extLst>
              <a:ext uri="{FF2B5EF4-FFF2-40B4-BE49-F238E27FC236}">
                <a16:creationId xmlns:a16="http://schemas.microsoft.com/office/drawing/2014/main" id="{C9923956-E65B-41A9-CE00-FE7B3D2E8E7F}"/>
              </a:ext>
            </a:extLst>
          </p:cNvPr>
          <p:cNvSpPr>
            <a:spLocks noGrp="1"/>
          </p:cNvSpPr>
          <p:nvPr>
            <p:ph type="dt" sz="half" idx="10"/>
          </p:nvPr>
        </p:nvSpPr>
        <p:spPr/>
        <p:txBody>
          <a:bodyPr/>
          <a:lstStyle/>
          <a:p>
            <a:fld id="{22BD9C4C-16F2-429B-9974-B68A448E4624}" type="datetimeFigureOut">
              <a:rPr lang="en-IN" smtClean="0"/>
              <a:t>19-07-2025</a:t>
            </a:fld>
            <a:endParaRPr lang="en-IN"/>
          </a:p>
        </p:txBody>
      </p:sp>
      <p:sp>
        <p:nvSpPr>
          <p:cNvPr id="6" name="Footer Placeholder 5">
            <a:extLst>
              <a:ext uri="{FF2B5EF4-FFF2-40B4-BE49-F238E27FC236}">
                <a16:creationId xmlns:a16="http://schemas.microsoft.com/office/drawing/2014/main" id="{44E22CC1-9110-E512-E7E9-C13171DC2A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09E005-0988-3155-1DA0-342F6AB38A9E}"/>
              </a:ext>
            </a:extLst>
          </p:cNvPr>
          <p:cNvSpPr>
            <a:spLocks noGrp="1"/>
          </p:cNvSpPr>
          <p:nvPr>
            <p:ph type="sldNum" sz="quarter" idx="12"/>
          </p:nvPr>
        </p:nvSpPr>
        <p:spPr/>
        <p:txBody>
          <a:bodyPr/>
          <a:lstStyle/>
          <a:p>
            <a:fld id="{CD6F1753-4150-4BC8-BE24-6959BFC276CD}" type="slidenum">
              <a:rPr lang="en-IN" smtClean="0"/>
              <a:t>‹#›</a:t>
            </a:fld>
            <a:endParaRPr lang="en-IN"/>
          </a:p>
        </p:txBody>
      </p:sp>
    </p:spTree>
    <p:extLst>
      <p:ext uri="{BB962C8B-B14F-4D97-AF65-F5344CB8AC3E}">
        <p14:creationId xmlns:p14="http://schemas.microsoft.com/office/powerpoint/2010/main" val="2980532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112F-5F08-18A2-C367-B3EDF2B5419F}"/>
              </a:ext>
            </a:extLst>
          </p:cNvPr>
          <p:cNvSpPr>
            <a:spLocks noGrp="1"/>
          </p:cNvSpPr>
          <p:nvPr>
            <p:ph type="title"/>
          </p:nvPr>
        </p:nvSpPr>
        <p:spPr>
          <a:xfrm>
            <a:off x="839788" y="365125"/>
            <a:ext cx="10515600" cy="1325563"/>
          </a:xfrm>
        </p:spPr>
        <p:txBody>
          <a:bodyPr/>
          <a:lstStyle/>
          <a:p>
            <a:r>
              <a:rPr lang="en-GB"/>
              <a:t>Click to edit Master title style</a:t>
            </a:r>
            <a:endParaRPr lang="en-IN"/>
          </a:p>
        </p:txBody>
      </p:sp>
      <p:sp>
        <p:nvSpPr>
          <p:cNvPr id="3" name="Text Placeholder 2">
            <a:extLst>
              <a:ext uri="{FF2B5EF4-FFF2-40B4-BE49-F238E27FC236}">
                <a16:creationId xmlns:a16="http://schemas.microsoft.com/office/drawing/2014/main" id="{4311CA16-011A-33FB-2A65-31325CFE9D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E2C5211-FD12-3EC1-5DB0-BC078E46F3A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Text Placeholder 4">
            <a:extLst>
              <a:ext uri="{FF2B5EF4-FFF2-40B4-BE49-F238E27FC236}">
                <a16:creationId xmlns:a16="http://schemas.microsoft.com/office/drawing/2014/main" id="{B0714E62-2592-03F9-D76E-601B17F3C2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BB4BD13-0CC3-D55B-339D-811EB196D79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7" name="Date Placeholder 6">
            <a:extLst>
              <a:ext uri="{FF2B5EF4-FFF2-40B4-BE49-F238E27FC236}">
                <a16:creationId xmlns:a16="http://schemas.microsoft.com/office/drawing/2014/main" id="{86B82454-8F38-B11C-92FD-DB09C72A1DAE}"/>
              </a:ext>
            </a:extLst>
          </p:cNvPr>
          <p:cNvSpPr>
            <a:spLocks noGrp="1"/>
          </p:cNvSpPr>
          <p:nvPr>
            <p:ph type="dt" sz="half" idx="10"/>
          </p:nvPr>
        </p:nvSpPr>
        <p:spPr/>
        <p:txBody>
          <a:bodyPr/>
          <a:lstStyle/>
          <a:p>
            <a:fld id="{22BD9C4C-16F2-429B-9974-B68A448E4624}" type="datetimeFigureOut">
              <a:rPr lang="en-IN" smtClean="0"/>
              <a:t>19-07-2025</a:t>
            </a:fld>
            <a:endParaRPr lang="en-IN"/>
          </a:p>
        </p:txBody>
      </p:sp>
      <p:sp>
        <p:nvSpPr>
          <p:cNvPr id="8" name="Footer Placeholder 7">
            <a:extLst>
              <a:ext uri="{FF2B5EF4-FFF2-40B4-BE49-F238E27FC236}">
                <a16:creationId xmlns:a16="http://schemas.microsoft.com/office/drawing/2014/main" id="{50A9547A-3E39-25D0-B116-E0F47530DB2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9CF3637-50CC-1ADE-980C-F1DD0C80F53E}"/>
              </a:ext>
            </a:extLst>
          </p:cNvPr>
          <p:cNvSpPr>
            <a:spLocks noGrp="1"/>
          </p:cNvSpPr>
          <p:nvPr>
            <p:ph type="sldNum" sz="quarter" idx="12"/>
          </p:nvPr>
        </p:nvSpPr>
        <p:spPr/>
        <p:txBody>
          <a:bodyPr/>
          <a:lstStyle/>
          <a:p>
            <a:fld id="{CD6F1753-4150-4BC8-BE24-6959BFC276CD}" type="slidenum">
              <a:rPr lang="en-IN" smtClean="0"/>
              <a:t>‹#›</a:t>
            </a:fld>
            <a:endParaRPr lang="en-IN"/>
          </a:p>
        </p:txBody>
      </p:sp>
    </p:spTree>
    <p:extLst>
      <p:ext uri="{BB962C8B-B14F-4D97-AF65-F5344CB8AC3E}">
        <p14:creationId xmlns:p14="http://schemas.microsoft.com/office/powerpoint/2010/main" val="3084786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EC6F9-B5D1-8BA3-A1AB-7389FB322E1A}"/>
              </a:ext>
            </a:extLst>
          </p:cNvPr>
          <p:cNvSpPr>
            <a:spLocks noGrp="1"/>
          </p:cNvSpPr>
          <p:nvPr>
            <p:ph type="title"/>
          </p:nvPr>
        </p:nvSpPr>
        <p:spPr/>
        <p:txBody>
          <a:bodyPr/>
          <a:lstStyle/>
          <a:p>
            <a:r>
              <a:rPr lang="en-GB"/>
              <a:t>Click to edit Master title style</a:t>
            </a:r>
            <a:endParaRPr lang="en-IN"/>
          </a:p>
        </p:txBody>
      </p:sp>
      <p:sp>
        <p:nvSpPr>
          <p:cNvPr id="3" name="Date Placeholder 2">
            <a:extLst>
              <a:ext uri="{FF2B5EF4-FFF2-40B4-BE49-F238E27FC236}">
                <a16:creationId xmlns:a16="http://schemas.microsoft.com/office/drawing/2014/main" id="{EB530A92-2CA3-FD86-CE62-BBC575ED40AE}"/>
              </a:ext>
            </a:extLst>
          </p:cNvPr>
          <p:cNvSpPr>
            <a:spLocks noGrp="1"/>
          </p:cNvSpPr>
          <p:nvPr>
            <p:ph type="dt" sz="half" idx="10"/>
          </p:nvPr>
        </p:nvSpPr>
        <p:spPr/>
        <p:txBody>
          <a:bodyPr/>
          <a:lstStyle/>
          <a:p>
            <a:fld id="{22BD9C4C-16F2-429B-9974-B68A448E4624}" type="datetimeFigureOut">
              <a:rPr lang="en-IN" smtClean="0"/>
              <a:t>19-07-2025</a:t>
            </a:fld>
            <a:endParaRPr lang="en-IN"/>
          </a:p>
        </p:txBody>
      </p:sp>
      <p:sp>
        <p:nvSpPr>
          <p:cNvPr id="4" name="Footer Placeholder 3">
            <a:extLst>
              <a:ext uri="{FF2B5EF4-FFF2-40B4-BE49-F238E27FC236}">
                <a16:creationId xmlns:a16="http://schemas.microsoft.com/office/drawing/2014/main" id="{82E91619-6F0F-8456-A249-1C02E444F8D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590FF83-2558-D1C7-D003-078906D58AF6}"/>
              </a:ext>
            </a:extLst>
          </p:cNvPr>
          <p:cNvSpPr>
            <a:spLocks noGrp="1"/>
          </p:cNvSpPr>
          <p:nvPr>
            <p:ph type="sldNum" sz="quarter" idx="12"/>
          </p:nvPr>
        </p:nvSpPr>
        <p:spPr/>
        <p:txBody>
          <a:bodyPr/>
          <a:lstStyle/>
          <a:p>
            <a:fld id="{CD6F1753-4150-4BC8-BE24-6959BFC276CD}" type="slidenum">
              <a:rPr lang="en-IN" smtClean="0"/>
              <a:t>‹#›</a:t>
            </a:fld>
            <a:endParaRPr lang="en-IN"/>
          </a:p>
        </p:txBody>
      </p:sp>
    </p:spTree>
    <p:extLst>
      <p:ext uri="{BB962C8B-B14F-4D97-AF65-F5344CB8AC3E}">
        <p14:creationId xmlns:p14="http://schemas.microsoft.com/office/powerpoint/2010/main" val="1694549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5B90FB-3288-53C9-C92E-7238310D123E}"/>
              </a:ext>
            </a:extLst>
          </p:cNvPr>
          <p:cNvSpPr>
            <a:spLocks noGrp="1"/>
          </p:cNvSpPr>
          <p:nvPr>
            <p:ph type="dt" sz="half" idx="10"/>
          </p:nvPr>
        </p:nvSpPr>
        <p:spPr/>
        <p:txBody>
          <a:bodyPr/>
          <a:lstStyle/>
          <a:p>
            <a:fld id="{22BD9C4C-16F2-429B-9974-B68A448E4624}" type="datetimeFigureOut">
              <a:rPr lang="en-IN" smtClean="0"/>
              <a:t>19-07-2025</a:t>
            </a:fld>
            <a:endParaRPr lang="en-IN"/>
          </a:p>
        </p:txBody>
      </p:sp>
      <p:sp>
        <p:nvSpPr>
          <p:cNvPr id="3" name="Footer Placeholder 2">
            <a:extLst>
              <a:ext uri="{FF2B5EF4-FFF2-40B4-BE49-F238E27FC236}">
                <a16:creationId xmlns:a16="http://schemas.microsoft.com/office/drawing/2014/main" id="{A208FBAA-A57F-BAAD-1E4D-F504DD9F01E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940BE46-6C81-4C6A-B050-43E37043DA3D}"/>
              </a:ext>
            </a:extLst>
          </p:cNvPr>
          <p:cNvSpPr>
            <a:spLocks noGrp="1"/>
          </p:cNvSpPr>
          <p:nvPr>
            <p:ph type="sldNum" sz="quarter" idx="12"/>
          </p:nvPr>
        </p:nvSpPr>
        <p:spPr/>
        <p:txBody>
          <a:bodyPr/>
          <a:lstStyle/>
          <a:p>
            <a:fld id="{CD6F1753-4150-4BC8-BE24-6959BFC276CD}" type="slidenum">
              <a:rPr lang="en-IN" smtClean="0"/>
              <a:t>‹#›</a:t>
            </a:fld>
            <a:endParaRPr lang="en-IN"/>
          </a:p>
        </p:txBody>
      </p:sp>
    </p:spTree>
    <p:extLst>
      <p:ext uri="{BB962C8B-B14F-4D97-AF65-F5344CB8AC3E}">
        <p14:creationId xmlns:p14="http://schemas.microsoft.com/office/powerpoint/2010/main" val="3666565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AEED-A2F2-489C-7D23-D57785A4621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Content Placeholder 2">
            <a:extLst>
              <a:ext uri="{FF2B5EF4-FFF2-40B4-BE49-F238E27FC236}">
                <a16:creationId xmlns:a16="http://schemas.microsoft.com/office/drawing/2014/main" id="{5E07B9B9-9A96-CDA4-EFDD-FF13AC3B41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Text Placeholder 3">
            <a:extLst>
              <a:ext uri="{FF2B5EF4-FFF2-40B4-BE49-F238E27FC236}">
                <a16:creationId xmlns:a16="http://schemas.microsoft.com/office/drawing/2014/main" id="{3D654401-A80E-31BA-3DCA-795071F28D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C1ADE83-2F4E-61C0-A458-0439AFB1CB07}"/>
              </a:ext>
            </a:extLst>
          </p:cNvPr>
          <p:cNvSpPr>
            <a:spLocks noGrp="1"/>
          </p:cNvSpPr>
          <p:nvPr>
            <p:ph type="dt" sz="half" idx="10"/>
          </p:nvPr>
        </p:nvSpPr>
        <p:spPr/>
        <p:txBody>
          <a:bodyPr/>
          <a:lstStyle/>
          <a:p>
            <a:fld id="{22BD9C4C-16F2-429B-9974-B68A448E4624}" type="datetimeFigureOut">
              <a:rPr lang="en-IN" smtClean="0"/>
              <a:t>19-07-2025</a:t>
            </a:fld>
            <a:endParaRPr lang="en-IN"/>
          </a:p>
        </p:txBody>
      </p:sp>
      <p:sp>
        <p:nvSpPr>
          <p:cNvPr id="6" name="Footer Placeholder 5">
            <a:extLst>
              <a:ext uri="{FF2B5EF4-FFF2-40B4-BE49-F238E27FC236}">
                <a16:creationId xmlns:a16="http://schemas.microsoft.com/office/drawing/2014/main" id="{C7A3E590-8D1C-1D46-604E-51AFD36243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EDC82A-C3F0-D4F6-858C-6220F42D3538}"/>
              </a:ext>
            </a:extLst>
          </p:cNvPr>
          <p:cNvSpPr>
            <a:spLocks noGrp="1"/>
          </p:cNvSpPr>
          <p:nvPr>
            <p:ph type="sldNum" sz="quarter" idx="12"/>
          </p:nvPr>
        </p:nvSpPr>
        <p:spPr/>
        <p:txBody>
          <a:bodyPr/>
          <a:lstStyle/>
          <a:p>
            <a:fld id="{CD6F1753-4150-4BC8-BE24-6959BFC276CD}" type="slidenum">
              <a:rPr lang="en-IN" smtClean="0"/>
              <a:t>‹#›</a:t>
            </a:fld>
            <a:endParaRPr lang="en-IN"/>
          </a:p>
        </p:txBody>
      </p:sp>
    </p:spTree>
    <p:extLst>
      <p:ext uri="{BB962C8B-B14F-4D97-AF65-F5344CB8AC3E}">
        <p14:creationId xmlns:p14="http://schemas.microsoft.com/office/powerpoint/2010/main" val="525488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E95D7-78AE-9D9C-E824-1C2EAC0F3F3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Picture Placeholder 2">
            <a:extLst>
              <a:ext uri="{FF2B5EF4-FFF2-40B4-BE49-F238E27FC236}">
                <a16:creationId xmlns:a16="http://schemas.microsoft.com/office/drawing/2014/main" id="{25E0B0F7-59E7-5B35-3E78-0595489558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68F96BC-8167-5E3F-EB7E-1CDF01DEAE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39987B5-65C7-4C54-72F0-B8B3B95276AA}"/>
              </a:ext>
            </a:extLst>
          </p:cNvPr>
          <p:cNvSpPr>
            <a:spLocks noGrp="1"/>
          </p:cNvSpPr>
          <p:nvPr>
            <p:ph type="dt" sz="half" idx="10"/>
          </p:nvPr>
        </p:nvSpPr>
        <p:spPr/>
        <p:txBody>
          <a:bodyPr/>
          <a:lstStyle/>
          <a:p>
            <a:fld id="{22BD9C4C-16F2-429B-9974-B68A448E4624}" type="datetimeFigureOut">
              <a:rPr lang="en-IN" smtClean="0"/>
              <a:t>19-07-2025</a:t>
            </a:fld>
            <a:endParaRPr lang="en-IN"/>
          </a:p>
        </p:txBody>
      </p:sp>
      <p:sp>
        <p:nvSpPr>
          <p:cNvPr id="6" name="Footer Placeholder 5">
            <a:extLst>
              <a:ext uri="{FF2B5EF4-FFF2-40B4-BE49-F238E27FC236}">
                <a16:creationId xmlns:a16="http://schemas.microsoft.com/office/drawing/2014/main" id="{7AC4AA8E-855E-7C53-7552-1EE9CCCF5F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2EA3CE-F0D0-A7F6-77B5-6D65E2055226}"/>
              </a:ext>
            </a:extLst>
          </p:cNvPr>
          <p:cNvSpPr>
            <a:spLocks noGrp="1"/>
          </p:cNvSpPr>
          <p:nvPr>
            <p:ph type="sldNum" sz="quarter" idx="12"/>
          </p:nvPr>
        </p:nvSpPr>
        <p:spPr/>
        <p:txBody>
          <a:bodyPr/>
          <a:lstStyle/>
          <a:p>
            <a:fld id="{CD6F1753-4150-4BC8-BE24-6959BFC276CD}" type="slidenum">
              <a:rPr lang="en-IN" smtClean="0"/>
              <a:t>‹#›</a:t>
            </a:fld>
            <a:endParaRPr lang="en-IN"/>
          </a:p>
        </p:txBody>
      </p:sp>
    </p:spTree>
    <p:extLst>
      <p:ext uri="{BB962C8B-B14F-4D97-AF65-F5344CB8AC3E}">
        <p14:creationId xmlns:p14="http://schemas.microsoft.com/office/powerpoint/2010/main" val="2349325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712FA3-3178-1BD4-EB29-E5552CD0D7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N"/>
          </a:p>
        </p:txBody>
      </p:sp>
      <p:sp>
        <p:nvSpPr>
          <p:cNvPr id="3" name="Text Placeholder 2">
            <a:extLst>
              <a:ext uri="{FF2B5EF4-FFF2-40B4-BE49-F238E27FC236}">
                <a16:creationId xmlns:a16="http://schemas.microsoft.com/office/drawing/2014/main" id="{2913186E-AC9F-9A9D-ECFB-48F278364F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729F8C18-9A0F-F878-A5BD-25E422F0F5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BD9C4C-16F2-429B-9974-B68A448E4624}" type="datetimeFigureOut">
              <a:rPr lang="en-IN" smtClean="0"/>
              <a:t>19-07-2025</a:t>
            </a:fld>
            <a:endParaRPr lang="en-IN"/>
          </a:p>
        </p:txBody>
      </p:sp>
      <p:sp>
        <p:nvSpPr>
          <p:cNvPr id="5" name="Footer Placeholder 4">
            <a:extLst>
              <a:ext uri="{FF2B5EF4-FFF2-40B4-BE49-F238E27FC236}">
                <a16:creationId xmlns:a16="http://schemas.microsoft.com/office/drawing/2014/main" id="{4F0A41AC-2EF2-D56A-751A-44CA857BB4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32C3EC0-FB45-D280-7C16-F9EADB6402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F1753-4150-4BC8-BE24-6959BFC276CD}" type="slidenum">
              <a:rPr lang="en-IN" smtClean="0"/>
              <a:t>‹#›</a:t>
            </a:fld>
            <a:endParaRPr lang="en-IN"/>
          </a:p>
        </p:txBody>
      </p:sp>
    </p:spTree>
    <p:extLst>
      <p:ext uri="{BB962C8B-B14F-4D97-AF65-F5344CB8AC3E}">
        <p14:creationId xmlns:p14="http://schemas.microsoft.com/office/powerpoint/2010/main" val="2672158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5.jpg"/><Relationship Id="rId3" Type="http://schemas.openxmlformats.org/officeDocument/2006/relationships/image" Target="../media/image15.png"/><Relationship Id="rId7" Type="http://schemas.openxmlformats.org/officeDocument/2006/relationships/image" Target="../media/image19.jpg"/><Relationship Id="rId12" Type="http://schemas.openxmlformats.org/officeDocument/2006/relationships/image" Target="../media/image24.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emf"/><Relationship Id="rId5" Type="http://schemas.openxmlformats.org/officeDocument/2006/relationships/image" Target="../media/image17.jpg"/><Relationship Id="rId15" Type="http://schemas.openxmlformats.org/officeDocument/2006/relationships/image" Target="../media/image27.jpg"/><Relationship Id="rId10" Type="http://schemas.openxmlformats.org/officeDocument/2006/relationships/image" Target="../media/image22.emf"/><Relationship Id="rId4" Type="http://schemas.openxmlformats.org/officeDocument/2006/relationships/image" Target="../media/image16.png"/><Relationship Id="rId9" Type="http://schemas.openxmlformats.org/officeDocument/2006/relationships/image" Target="../media/image21.emf"/><Relationship Id="rId14" Type="http://schemas.openxmlformats.org/officeDocument/2006/relationships/image" Target="../media/image26.jp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8.emf"/><Relationship Id="rId18" Type="http://schemas.openxmlformats.org/officeDocument/2006/relationships/image" Target="../media/image43.png"/><Relationship Id="rId3" Type="http://schemas.openxmlformats.org/officeDocument/2006/relationships/image" Target="../media/image30.emf"/><Relationship Id="rId21" Type="http://schemas.openxmlformats.org/officeDocument/2006/relationships/image" Target="../media/image46.png"/><Relationship Id="rId7" Type="http://schemas.openxmlformats.org/officeDocument/2006/relationships/image" Target="../media/image22.emf"/><Relationship Id="rId12" Type="http://schemas.openxmlformats.org/officeDocument/2006/relationships/image" Target="../media/image23.emf"/><Relationship Id="rId17" Type="http://schemas.openxmlformats.org/officeDocument/2006/relationships/image" Target="../media/image42.png"/><Relationship Id="rId2" Type="http://schemas.openxmlformats.org/officeDocument/2006/relationships/notesSlide" Target="../notesSlides/notesSlide2.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emf"/><Relationship Id="rId15" Type="http://schemas.openxmlformats.org/officeDocument/2006/relationships/image" Target="../media/image40.png"/><Relationship Id="rId10" Type="http://schemas.openxmlformats.org/officeDocument/2006/relationships/image" Target="../media/image36.emf"/><Relationship Id="rId19" Type="http://schemas.openxmlformats.org/officeDocument/2006/relationships/image" Target="../media/image44.png"/><Relationship Id="rId4" Type="http://schemas.openxmlformats.org/officeDocument/2006/relationships/image" Target="../media/image31.emf"/><Relationship Id="rId9" Type="http://schemas.openxmlformats.org/officeDocument/2006/relationships/image" Target="../media/image35.emf"/><Relationship Id="rId1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emf"/></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5EEF6-A352-5BB9-D538-2B5B7A67453D}"/>
              </a:ext>
            </a:extLst>
          </p:cNvPr>
          <p:cNvSpPr>
            <a:spLocks noGrp="1"/>
          </p:cNvSpPr>
          <p:nvPr>
            <p:ph type="ctrTitle"/>
          </p:nvPr>
        </p:nvSpPr>
        <p:spPr/>
        <p:txBody>
          <a:bodyPr/>
          <a:lstStyle/>
          <a:p>
            <a:r>
              <a:rPr lang="en-IN" dirty="0">
                <a:latin typeface="Times New Roman" panose="02020603050405020304" pitchFamily="18" charset="0"/>
                <a:cs typeface="Times New Roman" panose="02020603050405020304" pitchFamily="18" charset="0"/>
              </a:rPr>
              <a:t>PhD Interview talk</a:t>
            </a:r>
          </a:p>
        </p:txBody>
      </p:sp>
    </p:spTree>
    <p:extLst>
      <p:ext uri="{BB962C8B-B14F-4D97-AF65-F5344CB8AC3E}">
        <p14:creationId xmlns:p14="http://schemas.microsoft.com/office/powerpoint/2010/main" val="1057682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6D4B5-5A40-9849-213D-D541DAB3D03B}"/>
              </a:ext>
            </a:extLst>
          </p:cNvPr>
          <p:cNvSpPr>
            <a:spLocks noGrp="1"/>
          </p:cNvSpPr>
          <p:nvPr>
            <p:ph type="ctrTitle"/>
          </p:nvPr>
        </p:nvSpPr>
        <p:spPr/>
        <p:txBody>
          <a:bodyPr/>
          <a:lstStyle/>
          <a:p>
            <a:r>
              <a:rPr lang="en-IN" dirty="0">
                <a:latin typeface="Times New Roman" panose="02020603050405020304" pitchFamily="18" charset="0"/>
                <a:cs typeface="Times New Roman" panose="02020603050405020304" pitchFamily="18" charset="0"/>
              </a:rPr>
              <a:t>Role of Microbiome in Cancer Microenvironment</a:t>
            </a:r>
          </a:p>
        </p:txBody>
      </p:sp>
      <p:sp>
        <p:nvSpPr>
          <p:cNvPr id="3" name="Subtitle 2">
            <a:extLst>
              <a:ext uri="{FF2B5EF4-FFF2-40B4-BE49-F238E27FC236}">
                <a16:creationId xmlns:a16="http://schemas.microsoft.com/office/drawing/2014/main" id="{C4277160-7D71-758A-0F45-6FEDCDF2F5F7}"/>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397470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0DEC7-39F9-B58C-C6B7-E9E54462A55D}"/>
              </a:ext>
            </a:extLst>
          </p:cNvPr>
          <p:cNvSpPr txBox="1"/>
          <p:nvPr/>
        </p:nvSpPr>
        <p:spPr>
          <a:xfrm>
            <a:off x="2070588" y="248196"/>
            <a:ext cx="8050823" cy="523220"/>
          </a:xfrm>
          <a:prstGeom prst="rect">
            <a:avLst/>
          </a:prstGeom>
          <a:noFill/>
        </p:spPr>
        <p:txBody>
          <a:bodyPr wrap="square" rtlCol="0">
            <a:spAutoFit/>
          </a:bodyPr>
          <a:lstStyle/>
          <a:p>
            <a:pPr algn="ctr"/>
            <a:r>
              <a:rPr lang="en-IN" sz="2800" dirty="0" err="1">
                <a:latin typeface="Times New Roman" panose="02020603050405020304" pitchFamily="18" charset="0"/>
                <a:cs typeface="Times New Roman" panose="02020603050405020304" pitchFamily="18" charset="0"/>
              </a:rPr>
              <a:t>Tumor</a:t>
            </a:r>
            <a:r>
              <a:rPr lang="en-IN" sz="2800" dirty="0">
                <a:latin typeface="Times New Roman" panose="02020603050405020304" pitchFamily="18" charset="0"/>
                <a:cs typeface="Times New Roman" panose="02020603050405020304" pitchFamily="18" charset="0"/>
              </a:rPr>
              <a:t> Microenvironment holds distinct microbiome </a:t>
            </a:r>
          </a:p>
        </p:txBody>
      </p:sp>
      <p:pic>
        <p:nvPicPr>
          <p:cNvPr id="4" name="Picture 3">
            <a:extLst>
              <a:ext uri="{FF2B5EF4-FFF2-40B4-BE49-F238E27FC236}">
                <a16:creationId xmlns:a16="http://schemas.microsoft.com/office/drawing/2014/main" id="{67FB9ACB-C738-201E-37B1-B1FEAF915061}"/>
              </a:ext>
            </a:extLst>
          </p:cNvPr>
          <p:cNvPicPr>
            <a:picLocks noChangeAspect="1"/>
          </p:cNvPicPr>
          <p:nvPr/>
        </p:nvPicPr>
        <p:blipFill>
          <a:blip r:embed="rId3"/>
          <a:stretch>
            <a:fillRect/>
          </a:stretch>
        </p:blipFill>
        <p:spPr>
          <a:xfrm>
            <a:off x="297397" y="1399426"/>
            <a:ext cx="6068292" cy="3392382"/>
          </a:xfrm>
          <a:prstGeom prst="rect">
            <a:avLst/>
          </a:prstGeom>
        </p:spPr>
      </p:pic>
      <p:pic>
        <p:nvPicPr>
          <p:cNvPr id="1026" name="Picture 2" descr="Figure thumbnail fx1">
            <a:extLst>
              <a:ext uri="{FF2B5EF4-FFF2-40B4-BE49-F238E27FC236}">
                <a16:creationId xmlns:a16="http://schemas.microsoft.com/office/drawing/2014/main" id="{362BAAF7-AFD6-6460-56B8-77E8ED171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9639" y="904508"/>
            <a:ext cx="4244853" cy="42448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3EAA6BB-C19A-5D02-BE6D-84622B20D109}"/>
              </a:ext>
            </a:extLst>
          </p:cNvPr>
          <p:cNvSpPr txBox="1"/>
          <p:nvPr/>
        </p:nvSpPr>
        <p:spPr>
          <a:xfrm>
            <a:off x="7367955" y="4829824"/>
            <a:ext cx="456320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Airway Microbiota activates IL-17 </a:t>
            </a:r>
            <a:r>
              <a:rPr lang="en-IN" dirty="0">
                <a:latin typeface="Times New Roman" panose="02020603050405020304" pitchFamily="18" charset="0"/>
                <a:cs typeface="Times New Roman" panose="02020603050405020304" pitchFamily="18" charset="0"/>
                <a:sym typeface="Symbol" panose="05050102010706020507" pitchFamily="18" charset="2"/>
              </a:rPr>
              <a:t> T-cells</a:t>
            </a:r>
            <a:endParaRPr lang="en-IN" dirty="0">
              <a:latin typeface="Times New Roman" panose="02020603050405020304" pitchFamily="18" charset="0"/>
              <a:cs typeface="Times New Roman" panose="02020603050405020304" pitchFamily="18" charset="0"/>
            </a:endParaRPr>
          </a:p>
        </p:txBody>
      </p:sp>
      <p:sp>
        <p:nvSpPr>
          <p:cNvPr id="6" name="Arrow: Down 5">
            <a:extLst>
              <a:ext uri="{FF2B5EF4-FFF2-40B4-BE49-F238E27FC236}">
                <a16:creationId xmlns:a16="http://schemas.microsoft.com/office/drawing/2014/main" id="{C1CF844A-B4F2-1904-EF66-CCE79A105861}"/>
              </a:ext>
            </a:extLst>
          </p:cNvPr>
          <p:cNvSpPr/>
          <p:nvPr/>
        </p:nvSpPr>
        <p:spPr>
          <a:xfrm>
            <a:off x="9105349" y="5199156"/>
            <a:ext cx="193431" cy="3693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A2530E3C-4534-0436-F385-A5626C789353}"/>
              </a:ext>
            </a:extLst>
          </p:cNvPr>
          <p:cNvSpPr txBox="1"/>
          <p:nvPr/>
        </p:nvSpPr>
        <p:spPr>
          <a:xfrm>
            <a:off x="8116215" y="5568488"/>
            <a:ext cx="2365129"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Chronic inflammation</a:t>
            </a:r>
          </a:p>
        </p:txBody>
      </p:sp>
      <p:sp>
        <p:nvSpPr>
          <p:cNvPr id="8" name="TextBox 7">
            <a:extLst>
              <a:ext uri="{FF2B5EF4-FFF2-40B4-BE49-F238E27FC236}">
                <a16:creationId xmlns:a16="http://schemas.microsoft.com/office/drawing/2014/main" id="{1CFBCD3E-9E62-AB4C-3B27-7FC531A36C7E}"/>
              </a:ext>
            </a:extLst>
          </p:cNvPr>
          <p:cNvSpPr txBox="1"/>
          <p:nvPr/>
        </p:nvSpPr>
        <p:spPr>
          <a:xfrm>
            <a:off x="8242237" y="6332522"/>
            <a:ext cx="2365129"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Lung adenocarcinoma</a:t>
            </a:r>
          </a:p>
        </p:txBody>
      </p:sp>
      <p:sp>
        <p:nvSpPr>
          <p:cNvPr id="9" name="Arrow: Down 8">
            <a:extLst>
              <a:ext uri="{FF2B5EF4-FFF2-40B4-BE49-F238E27FC236}">
                <a16:creationId xmlns:a16="http://schemas.microsoft.com/office/drawing/2014/main" id="{BD070B64-16E5-361B-B3AF-37B005FA8811}"/>
              </a:ext>
            </a:extLst>
          </p:cNvPr>
          <p:cNvSpPr/>
          <p:nvPr/>
        </p:nvSpPr>
        <p:spPr>
          <a:xfrm>
            <a:off x="9105349" y="5950505"/>
            <a:ext cx="193431" cy="3693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87904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3301A-1D43-A516-B8AF-E17A5D200196}"/>
              </a:ext>
            </a:extLst>
          </p:cNvPr>
          <p:cNvSpPr>
            <a:spLocks noGrp="1"/>
          </p:cNvSpPr>
          <p:nvPr>
            <p:ph type="title"/>
          </p:nvPr>
        </p:nvSpPr>
        <p:spPr>
          <a:xfrm>
            <a:off x="838200" y="171695"/>
            <a:ext cx="10515600" cy="874590"/>
          </a:xfrm>
        </p:spPr>
        <p:txBody>
          <a:bodyPr>
            <a:normAutofit/>
          </a:bodyPr>
          <a:lstStyle/>
          <a:p>
            <a:pPr algn="ctr"/>
            <a:r>
              <a:rPr lang="en-IN" sz="3200" dirty="0">
                <a:latin typeface="Times New Roman" panose="02020603050405020304" pitchFamily="18" charset="0"/>
                <a:cs typeface="Times New Roman" panose="02020603050405020304" pitchFamily="18" charset="0"/>
              </a:rPr>
              <a:t>Association of microbiome promoting </a:t>
            </a:r>
            <a:r>
              <a:rPr lang="en-IN" sz="3200" dirty="0" err="1">
                <a:latin typeface="Times New Roman" panose="02020603050405020304" pitchFamily="18" charset="0"/>
                <a:cs typeface="Times New Roman" panose="02020603050405020304" pitchFamily="18" charset="0"/>
              </a:rPr>
              <a:t>tumor</a:t>
            </a:r>
            <a:r>
              <a:rPr lang="en-IN" sz="3200" dirty="0">
                <a:latin typeface="Times New Roman" panose="02020603050405020304" pitchFamily="18" charset="0"/>
                <a:cs typeface="Times New Roman" panose="02020603050405020304" pitchFamily="18" charset="0"/>
              </a:rPr>
              <a:t> growth</a:t>
            </a:r>
          </a:p>
        </p:txBody>
      </p:sp>
      <p:sp>
        <p:nvSpPr>
          <p:cNvPr id="3" name="TextBox 2">
            <a:extLst>
              <a:ext uri="{FF2B5EF4-FFF2-40B4-BE49-F238E27FC236}">
                <a16:creationId xmlns:a16="http://schemas.microsoft.com/office/drawing/2014/main" id="{E2F6063E-8D4E-79FC-024D-47EDC094B6AB}"/>
              </a:ext>
            </a:extLst>
          </p:cNvPr>
          <p:cNvSpPr txBox="1"/>
          <p:nvPr/>
        </p:nvSpPr>
        <p:spPr>
          <a:xfrm>
            <a:off x="3805604" y="1185857"/>
            <a:ext cx="4037135" cy="523220"/>
          </a:xfrm>
          <a:prstGeom prst="rect">
            <a:avLst/>
          </a:prstGeom>
          <a:noFill/>
        </p:spPr>
        <p:txBody>
          <a:bodyPr wrap="square" rtlCol="0">
            <a:spAutoFit/>
          </a:bodyPr>
          <a:lstStyle/>
          <a:p>
            <a:pPr algn="ctr"/>
            <a:r>
              <a:rPr lang="en-IN" sz="2800" dirty="0" err="1">
                <a:latin typeface="Times New Roman" panose="02020603050405020304" pitchFamily="18" charset="0"/>
                <a:cs typeface="Times New Roman" panose="02020603050405020304" pitchFamily="18" charset="0"/>
              </a:rPr>
              <a:t>Tumor</a:t>
            </a:r>
            <a:r>
              <a:rPr lang="en-IN" sz="2800" dirty="0">
                <a:latin typeface="Times New Roman" panose="02020603050405020304" pitchFamily="18" charset="0"/>
                <a:cs typeface="Times New Roman" panose="02020603050405020304" pitchFamily="18" charset="0"/>
              </a:rPr>
              <a:t> Microenvironment</a:t>
            </a:r>
          </a:p>
        </p:txBody>
      </p:sp>
      <p:sp>
        <p:nvSpPr>
          <p:cNvPr id="4" name="TextBox 3">
            <a:extLst>
              <a:ext uri="{FF2B5EF4-FFF2-40B4-BE49-F238E27FC236}">
                <a16:creationId xmlns:a16="http://schemas.microsoft.com/office/drawing/2014/main" id="{217A1196-32A0-5CD1-5FD1-E0AE36720DAB}"/>
              </a:ext>
            </a:extLst>
          </p:cNvPr>
          <p:cNvSpPr txBox="1"/>
          <p:nvPr/>
        </p:nvSpPr>
        <p:spPr>
          <a:xfrm>
            <a:off x="1327638" y="5148923"/>
            <a:ext cx="1899139" cy="369332"/>
          </a:xfrm>
          <a:prstGeom prst="rect">
            <a:avLst/>
          </a:prstGeom>
          <a:noFill/>
        </p:spPr>
        <p:txBody>
          <a:bodyPr wrap="square" rtlCol="0">
            <a:spAutoFit/>
          </a:bodyPr>
          <a:lstStyle/>
          <a:p>
            <a:r>
              <a:rPr lang="en-IN" b="1" dirty="0">
                <a:solidFill>
                  <a:srgbClr val="C00000"/>
                </a:solidFill>
                <a:latin typeface="Times New Roman" panose="02020603050405020304" pitchFamily="18" charset="0"/>
                <a:cs typeface="Times New Roman" panose="02020603050405020304" pitchFamily="18" charset="0"/>
              </a:rPr>
              <a:t>CD8</a:t>
            </a:r>
            <a:r>
              <a:rPr lang="en-IN" b="1" baseline="30000" dirty="0">
                <a:solidFill>
                  <a:srgbClr val="C00000"/>
                </a:solidFill>
                <a:latin typeface="Times New Roman" panose="02020603050405020304" pitchFamily="18" charset="0"/>
                <a:cs typeface="Times New Roman" panose="02020603050405020304" pitchFamily="18" charset="0"/>
              </a:rPr>
              <a:t>+</a:t>
            </a:r>
            <a:r>
              <a:rPr lang="en-IN" b="1" dirty="0">
                <a:solidFill>
                  <a:srgbClr val="C00000"/>
                </a:solidFill>
                <a:latin typeface="Times New Roman" panose="02020603050405020304" pitchFamily="18" charset="0"/>
                <a:cs typeface="Times New Roman" panose="02020603050405020304" pitchFamily="18" charset="0"/>
                <a:sym typeface="Symbol" panose="05050102010706020507" pitchFamily="18" charset="2"/>
              </a:rPr>
              <a:t></a:t>
            </a:r>
            <a:r>
              <a:rPr lang="en-IN" b="1" baseline="30000" dirty="0">
                <a:solidFill>
                  <a:srgbClr val="C00000"/>
                </a:solidFill>
                <a:latin typeface="Times New Roman" panose="02020603050405020304" pitchFamily="18" charset="0"/>
                <a:cs typeface="Times New Roman" panose="02020603050405020304" pitchFamily="18" charset="0"/>
                <a:sym typeface="Symbol" panose="05050102010706020507" pitchFamily="18" charset="2"/>
              </a:rPr>
              <a:t>+ </a:t>
            </a:r>
            <a:r>
              <a:rPr lang="en-IN" b="1" dirty="0">
                <a:solidFill>
                  <a:srgbClr val="C00000"/>
                </a:solidFill>
                <a:latin typeface="Times New Roman" panose="02020603050405020304" pitchFamily="18" charset="0"/>
                <a:cs typeface="Times New Roman" panose="02020603050405020304" pitchFamily="18" charset="0"/>
                <a:sym typeface="Symbol" panose="05050102010706020507" pitchFamily="18" charset="2"/>
              </a:rPr>
              <a:t>T-cells</a:t>
            </a:r>
            <a:endParaRPr lang="en-IN" b="1" baseline="30000" dirty="0">
              <a:solidFill>
                <a:srgbClr val="C00000"/>
              </a:solidFill>
              <a:latin typeface="Times New Roman" panose="02020603050405020304" pitchFamily="18" charset="0"/>
              <a:cs typeface="Times New Roman" panose="02020603050405020304" pitchFamily="18" charset="0"/>
            </a:endParaRPr>
          </a:p>
        </p:txBody>
      </p:sp>
      <p:pic>
        <p:nvPicPr>
          <p:cNvPr id="1026" name="Picture 2" descr="Tumor microenvironment in primary liver tumors: A challenging role of  natural killer cells">
            <a:extLst>
              <a:ext uri="{FF2B5EF4-FFF2-40B4-BE49-F238E27FC236}">
                <a16:creationId xmlns:a16="http://schemas.microsoft.com/office/drawing/2014/main" id="{FA9C8821-1306-3EDA-95E6-14E6D49F9E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3769" y="1709077"/>
            <a:ext cx="6830524" cy="40410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B244146-E321-75E9-2680-43D303D65C11}"/>
              </a:ext>
            </a:extLst>
          </p:cNvPr>
          <p:cNvSpPr txBox="1"/>
          <p:nvPr/>
        </p:nvSpPr>
        <p:spPr>
          <a:xfrm>
            <a:off x="1116622" y="1635396"/>
            <a:ext cx="2479432" cy="584775"/>
          </a:xfrm>
          <a:prstGeom prst="rect">
            <a:avLst/>
          </a:prstGeom>
          <a:noFill/>
        </p:spPr>
        <p:txBody>
          <a:bodyPr wrap="square" rtlCol="0">
            <a:spAutoFit/>
          </a:bodyPr>
          <a:lstStyle/>
          <a:p>
            <a:r>
              <a:rPr lang="en-IN" sz="2400" b="1" baseline="30000" dirty="0" err="1">
                <a:solidFill>
                  <a:srgbClr val="C00000"/>
                </a:solidFill>
                <a:latin typeface="Times New Roman" panose="02020603050405020304" pitchFamily="18" charset="0"/>
                <a:cs typeface="Times New Roman" panose="02020603050405020304" pitchFamily="18" charset="0"/>
              </a:rPr>
              <a:t>Tumor</a:t>
            </a:r>
            <a:r>
              <a:rPr lang="en-IN" sz="2400" b="1" baseline="30000" dirty="0">
                <a:solidFill>
                  <a:srgbClr val="C00000"/>
                </a:solidFill>
                <a:latin typeface="Times New Roman" panose="02020603050405020304" pitchFamily="18" charset="0"/>
                <a:cs typeface="Times New Roman" panose="02020603050405020304" pitchFamily="18" charset="0"/>
              </a:rPr>
              <a:t> Associated Macrophages (TAMs)</a:t>
            </a:r>
          </a:p>
        </p:txBody>
      </p:sp>
    </p:spTree>
    <p:extLst>
      <p:ext uri="{BB962C8B-B14F-4D97-AF65-F5344CB8AC3E}">
        <p14:creationId xmlns:p14="http://schemas.microsoft.com/office/powerpoint/2010/main" val="2176364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BAD980-504B-773F-3AA9-4131C0F1B8DD}"/>
              </a:ext>
            </a:extLst>
          </p:cNvPr>
          <p:cNvPicPr>
            <a:picLocks noChangeAspect="1"/>
          </p:cNvPicPr>
          <p:nvPr/>
        </p:nvPicPr>
        <p:blipFill>
          <a:blip r:embed="rId2"/>
          <a:stretch>
            <a:fillRect/>
          </a:stretch>
        </p:blipFill>
        <p:spPr>
          <a:xfrm>
            <a:off x="2327598" y="167780"/>
            <a:ext cx="8125569" cy="4320330"/>
          </a:xfrm>
          <a:prstGeom prst="rect">
            <a:avLst/>
          </a:prstGeom>
        </p:spPr>
      </p:pic>
    </p:spTree>
    <p:extLst>
      <p:ext uri="{BB962C8B-B14F-4D97-AF65-F5344CB8AC3E}">
        <p14:creationId xmlns:p14="http://schemas.microsoft.com/office/powerpoint/2010/main" val="1113017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D92AD2-5C50-C120-D951-E2BAB7E974BE}"/>
              </a:ext>
            </a:extLst>
          </p:cNvPr>
          <p:cNvPicPr>
            <a:picLocks noChangeAspect="1"/>
          </p:cNvPicPr>
          <p:nvPr/>
        </p:nvPicPr>
        <p:blipFill>
          <a:blip r:embed="rId2"/>
          <a:stretch>
            <a:fillRect/>
          </a:stretch>
        </p:blipFill>
        <p:spPr>
          <a:xfrm>
            <a:off x="2025594" y="1946246"/>
            <a:ext cx="8663793" cy="4659380"/>
          </a:xfrm>
          <a:prstGeom prst="rect">
            <a:avLst/>
          </a:prstGeom>
        </p:spPr>
      </p:pic>
      <p:sp>
        <p:nvSpPr>
          <p:cNvPr id="5" name="TextBox 4">
            <a:extLst>
              <a:ext uri="{FF2B5EF4-FFF2-40B4-BE49-F238E27FC236}">
                <a16:creationId xmlns:a16="http://schemas.microsoft.com/office/drawing/2014/main" id="{EED3F15F-7939-EDB2-DDCC-39471C13CE3E}"/>
              </a:ext>
            </a:extLst>
          </p:cNvPr>
          <p:cNvSpPr txBox="1"/>
          <p:nvPr/>
        </p:nvSpPr>
        <p:spPr>
          <a:xfrm>
            <a:off x="3338819" y="252374"/>
            <a:ext cx="6224631"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Stage Specific Biomarkers of Colorectal cancer</a:t>
            </a:r>
          </a:p>
        </p:txBody>
      </p:sp>
      <p:sp>
        <p:nvSpPr>
          <p:cNvPr id="7" name="TextBox 6">
            <a:extLst>
              <a:ext uri="{FF2B5EF4-FFF2-40B4-BE49-F238E27FC236}">
                <a16:creationId xmlns:a16="http://schemas.microsoft.com/office/drawing/2014/main" id="{EE2620F8-4BC3-2367-601E-C224C75A1AB6}"/>
              </a:ext>
            </a:extLst>
          </p:cNvPr>
          <p:cNvSpPr txBox="1"/>
          <p:nvPr/>
        </p:nvSpPr>
        <p:spPr>
          <a:xfrm>
            <a:off x="671119" y="931178"/>
            <a:ext cx="4026716"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Important metabolic markers: </a:t>
            </a:r>
          </a:p>
          <a:p>
            <a:r>
              <a:rPr lang="en-IN" dirty="0">
                <a:latin typeface="Times New Roman" panose="02020603050405020304" pitchFamily="18" charset="0"/>
                <a:cs typeface="Times New Roman" panose="02020603050405020304" pitchFamily="18" charset="0"/>
              </a:rPr>
              <a:t>Phenylalanine &amp; tyrosine biosynthesis</a:t>
            </a:r>
          </a:p>
        </p:txBody>
      </p:sp>
      <p:sp>
        <p:nvSpPr>
          <p:cNvPr id="8" name="TextBox 7">
            <a:extLst>
              <a:ext uri="{FF2B5EF4-FFF2-40B4-BE49-F238E27FC236}">
                <a16:creationId xmlns:a16="http://schemas.microsoft.com/office/drawing/2014/main" id="{2D22C7BF-63B4-6361-7DD4-172A202863ED}"/>
              </a:ext>
            </a:extLst>
          </p:cNvPr>
          <p:cNvSpPr txBox="1"/>
          <p:nvPr/>
        </p:nvSpPr>
        <p:spPr>
          <a:xfrm>
            <a:off x="7727658" y="931178"/>
            <a:ext cx="4026716"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Important microbiome markers: </a:t>
            </a:r>
            <a:r>
              <a:rPr lang="en-IN" dirty="0" err="1">
                <a:latin typeface="Times New Roman" panose="02020603050405020304" pitchFamily="18" charset="0"/>
                <a:cs typeface="Times New Roman" panose="02020603050405020304" pitchFamily="18" charset="0"/>
              </a:rPr>
              <a:t>F.nucleatum</a:t>
            </a:r>
            <a:r>
              <a:rPr lang="en-IN" dirty="0">
                <a:latin typeface="Times New Roman" panose="02020603050405020304" pitchFamily="18" charset="0"/>
                <a:cs typeface="Times New Roman" panose="02020603050405020304" pitchFamily="18" charset="0"/>
              </a:rPr>
              <a:t>, A. </a:t>
            </a:r>
            <a:r>
              <a:rPr lang="en-IN" dirty="0" err="1">
                <a:latin typeface="Times New Roman" panose="02020603050405020304" pitchFamily="18" charset="0"/>
                <a:cs typeface="Times New Roman" panose="02020603050405020304" pitchFamily="18" charset="0"/>
              </a:rPr>
              <a:t>parvium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5852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120C-86B9-2A78-57F7-EE924E95BB1A}"/>
              </a:ext>
            </a:extLst>
          </p:cNvPr>
          <p:cNvSpPr>
            <a:spLocks noGrp="1"/>
          </p:cNvSpPr>
          <p:nvPr>
            <p:ph type="title"/>
          </p:nvPr>
        </p:nvSpPr>
        <p:spPr>
          <a:xfrm>
            <a:off x="838200" y="214124"/>
            <a:ext cx="10515600" cy="876446"/>
          </a:xfrm>
        </p:spPr>
        <p:txBody>
          <a:bodyPr>
            <a:normAutofit/>
          </a:bodyPr>
          <a:lstStyle/>
          <a:p>
            <a:pPr algn="ctr"/>
            <a:r>
              <a:rPr lang="en-IN" sz="2800" dirty="0">
                <a:latin typeface="Times New Roman" panose="02020603050405020304" pitchFamily="18" charset="0"/>
                <a:cs typeface="Times New Roman" panose="02020603050405020304" pitchFamily="18" charset="0"/>
              </a:rPr>
              <a:t>Multiple modes of action of microbiome?</a:t>
            </a:r>
          </a:p>
        </p:txBody>
      </p:sp>
      <p:pic>
        <p:nvPicPr>
          <p:cNvPr id="8" name="Picture 7">
            <a:extLst>
              <a:ext uri="{FF2B5EF4-FFF2-40B4-BE49-F238E27FC236}">
                <a16:creationId xmlns:a16="http://schemas.microsoft.com/office/drawing/2014/main" id="{551906D0-7135-1F45-8D02-DDC23BA30589}"/>
              </a:ext>
            </a:extLst>
          </p:cNvPr>
          <p:cNvPicPr>
            <a:picLocks noChangeAspect="1"/>
          </p:cNvPicPr>
          <p:nvPr/>
        </p:nvPicPr>
        <p:blipFill>
          <a:blip r:embed="rId2"/>
          <a:stretch>
            <a:fillRect/>
          </a:stretch>
        </p:blipFill>
        <p:spPr>
          <a:xfrm>
            <a:off x="2655946" y="1021681"/>
            <a:ext cx="6722946" cy="5836319"/>
          </a:xfrm>
          <a:prstGeom prst="rect">
            <a:avLst/>
          </a:prstGeom>
        </p:spPr>
      </p:pic>
    </p:spTree>
    <p:extLst>
      <p:ext uri="{BB962C8B-B14F-4D97-AF65-F5344CB8AC3E}">
        <p14:creationId xmlns:p14="http://schemas.microsoft.com/office/powerpoint/2010/main" val="3796553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7D956-4C4B-9CB3-C7B2-49307AF83498}"/>
              </a:ext>
            </a:extLst>
          </p:cNvPr>
          <p:cNvSpPr>
            <a:spLocks noGrp="1"/>
          </p:cNvSpPr>
          <p:nvPr>
            <p:ph type="title"/>
          </p:nvPr>
        </p:nvSpPr>
        <p:spPr>
          <a:xfrm>
            <a:off x="838200" y="365126"/>
            <a:ext cx="10515600" cy="792556"/>
          </a:xfrm>
        </p:spPr>
        <p:txBody>
          <a:bodyPr>
            <a:normAutofit/>
          </a:bodyPr>
          <a:lstStyle/>
          <a:p>
            <a:pPr algn="ctr"/>
            <a:r>
              <a:rPr lang="en-IN" sz="2800" dirty="0">
                <a:latin typeface="Times New Roman" panose="02020603050405020304" pitchFamily="18" charset="0"/>
                <a:cs typeface="Times New Roman" panose="02020603050405020304" pitchFamily="18" charset="0"/>
              </a:rPr>
              <a:t>What I am interested in?</a:t>
            </a:r>
          </a:p>
        </p:txBody>
      </p:sp>
      <p:sp>
        <p:nvSpPr>
          <p:cNvPr id="3" name="TextBox 2">
            <a:extLst>
              <a:ext uri="{FF2B5EF4-FFF2-40B4-BE49-F238E27FC236}">
                <a16:creationId xmlns:a16="http://schemas.microsoft.com/office/drawing/2014/main" id="{95653101-E56D-8AF7-B26D-280A1655CF8D}"/>
              </a:ext>
            </a:extLst>
          </p:cNvPr>
          <p:cNvSpPr txBox="1"/>
          <p:nvPr/>
        </p:nvSpPr>
        <p:spPr>
          <a:xfrm>
            <a:off x="628475" y="1317073"/>
            <a:ext cx="9866152"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Can Microbiome reverse the effects carcinogenesis in colorectal cancer?</a:t>
            </a:r>
          </a:p>
        </p:txBody>
      </p:sp>
      <p:sp>
        <p:nvSpPr>
          <p:cNvPr id="5" name="Rectangle 4">
            <a:extLst>
              <a:ext uri="{FF2B5EF4-FFF2-40B4-BE49-F238E27FC236}">
                <a16:creationId xmlns:a16="http://schemas.microsoft.com/office/drawing/2014/main" id="{C580EB4F-F2FA-9A10-3BCF-5A2752BE14A6}"/>
              </a:ext>
            </a:extLst>
          </p:cNvPr>
          <p:cNvSpPr/>
          <p:nvPr/>
        </p:nvSpPr>
        <p:spPr>
          <a:xfrm>
            <a:off x="838200" y="2103540"/>
            <a:ext cx="2189526" cy="13254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Analysis of Microbiome datasets</a:t>
            </a:r>
          </a:p>
        </p:txBody>
      </p:sp>
      <p:sp>
        <p:nvSpPr>
          <p:cNvPr id="6" name="Arrow: Right 5">
            <a:extLst>
              <a:ext uri="{FF2B5EF4-FFF2-40B4-BE49-F238E27FC236}">
                <a16:creationId xmlns:a16="http://schemas.microsoft.com/office/drawing/2014/main" id="{0245039E-BE44-6BF4-52CD-918F803776B3}"/>
              </a:ext>
            </a:extLst>
          </p:cNvPr>
          <p:cNvSpPr/>
          <p:nvPr/>
        </p:nvSpPr>
        <p:spPr>
          <a:xfrm>
            <a:off x="3271706" y="2581604"/>
            <a:ext cx="1082180"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47264897-871A-7BE2-DAB0-D45111BD1A17}"/>
              </a:ext>
            </a:extLst>
          </p:cNvPr>
          <p:cNvSpPr/>
          <p:nvPr/>
        </p:nvSpPr>
        <p:spPr>
          <a:xfrm>
            <a:off x="4613944" y="2103540"/>
            <a:ext cx="2189526" cy="13254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Identify the microbes significantly reduced in CRC patients</a:t>
            </a:r>
          </a:p>
        </p:txBody>
      </p:sp>
      <p:sp>
        <p:nvSpPr>
          <p:cNvPr id="8" name="Arrow: Right 7">
            <a:extLst>
              <a:ext uri="{FF2B5EF4-FFF2-40B4-BE49-F238E27FC236}">
                <a16:creationId xmlns:a16="http://schemas.microsoft.com/office/drawing/2014/main" id="{05CF168E-1B81-8463-419D-C147A2FBCE11}"/>
              </a:ext>
            </a:extLst>
          </p:cNvPr>
          <p:cNvSpPr/>
          <p:nvPr/>
        </p:nvSpPr>
        <p:spPr>
          <a:xfrm>
            <a:off x="7063528" y="2554448"/>
            <a:ext cx="1082180"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1AD5C7EF-1970-6766-704D-E24F9DFA3FCA}"/>
              </a:ext>
            </a:extLst>
          </p:cNvPr>
          <p:cNvSpPr txBox="1"/>
          <p:nvPr/>
        </p:nvSpPr>
        <p:spPr>
          <a:xfrm>
            <a:off x="8389688" y="1736971"/>
            <a:ext cx="2030136" cy="646331"/>
          </a:xfrm>
          <a:prstGeom prst="rect">
            <a:avLst/>
          </a:prstGeom>
          <a:noFill/>
        </p:spPr>
        <p:txBody>
          <a:bodyPr wrap="square" rtlCol="0">
            <a:spAutoFit/>
          </a:bodyPr>
          <a:lstStyle/>
          <a:p>
            <a:r>
              <a:rPr lang="en-IN" b="1" i="0" dirty="0">
                <a:solidFill>
                  <a:srgbClr val="212529"/>
                </a:solidFill>
                <a:effectLst/>
                <a:latin typeface="Source Sans Pro" panose="020B0503030403020204" pitchFamily="34" charset="0"/>
              </a:rPr>
              <a:t>C57BL/6J-</a:t>
            </a:r>
            <a:r>
              <a:rPr lang="en-IN" b="1" i="1" dirty="0">
                <a:solidFill>
                  <a:srgbClr val="212529"/>
                </a:solidFill>
                <a:effectLst/>
                <a:latin typeface="Source Sans Pro" panose="020B0503030403020204" pitchFamily="34" charset="0"/>
              </a:rPr>
              <a:t>Apc</a:t>
            </a:r>
            <a:r>
              <a:rPr lang="en-IN" b="1" i="1" baseline="30000" dirty="0">
                <a:solidFill>
                  <a:srgbClr val="212529"/>
                </a:solidFill>
                <a:effectLst/>
                <a:latin typeface="Source Sans Pro" panose="020B0503030403020204" pitchFamily="34" charset="0"/>
              </a:rPr>
              <a:t>Min</a:t>
            </a:r>
            <a:r>
              <a:rPr lang="en-IN" b="1" i="0" dirty="0">
                <a:solidFill>
                  <a:srgbClr val="212529"/>
                </a:solidFill>
                <a:effectLst/>
                <a:latin typeface="Source Sans Pro" panose="020B0503030403020204" pitchFamily="34" charset="0"/>
              </a:rPr>
              <a:t>/J</a:t>
            </a:r>
          </a:p>
          <a:p>
            <a:endParaRPr lang="en-IN" dirty="0"/>
          </a:p>
        </p:txBody>
      </p:sp>
      <p:pic>
        <p:nvPicPr>
          <p:cNvPr id="10" name="Picture 9">
            <a:extLst>
              <a:ext uri="{FF2B5EF4-FFF2-40B4-BE49-F238E27FC236}">
                <a16:creationId xmlns:a16="http://schemas.microsoft.com/office/drawing/2014/main" id="{6E391F9D-D6CD-B397-165B-45AAA52C8C75}"/>
              </a:ext>
            </a:extLst>
          </p:cNvPr>
          <p:cNvPicPr>
            <a:picLocks noChangeAspect="1"/>
          </p:cNvPicPr>
          <p:nvPr/>
        </p:nvPicPr>
        <p:blipFill>
          <a:blip r:embed="rId2"/>
          <a:stretch>
            <a:fillRect/>
          </a:stretch>
        </p:blipFill>
        <p:spPr>
          <a:xfrm>
            <a:off x="8546078" y="2103540"/>
            <a:ext cx="1493649" cy="1554615"/>
          </a:xfrm>
          <a:prstGeom prst="rect">
            <a:avLst/>
          </a:prstGeom>
        </p:spPr>
      </p:pic>
      <p:sp>
        <p:nvSpPr>
          <p:cNvPr id="11" name="TextBox 10">
            <a:extLst>
              <a:ext uri="{FF2B5EF4-FFF2-40B4-BE49-F238E27FC236}">
                <a16:creationId xmlns:a16="http://schemas.microsoft.com/office/drawing/2014/main" id="{95EDD863-ABE3-AD02-C319-ADD80F9B34A0}"/>
              </a:ext>
            </a:extLst>
          </p:cNvPr>
          <p:cNvSpPr txBox="1"/>
          <p:nvPr/>
        </p:nvSpPr>
        <p:spPr>
          <a:xfrm>
            <a:off x="9872238" y="2658771"/>
            <a:ext cx="2211691" cy="646331"/>
          </a:xfrm>
          <a:prstGeom prst="rect">
            <a:avLst/>
          </a:prstGeom>
          <a:noFill/>
        </p:spPr>
        <p:txBody>
          <a:bodyPr wrap="square" rtlCol="0">
            <a:spAutoFit/>
          </a:bodyPr>
          <a:lstStyle/>
          <a:p>
            <a:r>
              <a:rPr lang="en-IN" dirty="0"/>
              <a:t>Screening of cultures in Mice Model</a:t>
            </a:r>
          </a:p>
        </p:txBody>
      </p:sp>
      <p:sp>
        <p:nvSpPr>
          <p:cNvPr id="12" name="Arrow: Right 11">
            <a:extLst>
              <a:ext uri="{FF2B5EF4-FFF2-40B4-BE49-F238E27FC236}">
                <a16:creationId xmlns:a16="http://schemas.microsoft.com/office/drawing/2014/main" id="{AE56CC92-44F7-19EA-93ED-89932E059F1F}"/>
              </a:ext>
            </a:extLst>
          </p:cNvPr>
          <p:cNvSpPr/>
          <p:nvPr/>
        </p:nvSpPr>
        <p:spPr>
          <a:xfrm rot="5400000">
            <a:off x="9012211" y="3944455"/>
            <a:ext cx="785090"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0307804F-6932-D338-2092-1C10CAAE27DE}"/>
              </a:ext>
            </a:extLst>
          </p:cNvPr>
          <p:cNvSpPr txBox="1"/>
          <p:nvPr/>
        </p:nvSpPr>
        <p:spPr>
          <a:xfrm>
            <a:off x="8145708" y="4681057"/>
            <a:ext cx="3053595"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Identify the cultures showing effects on CRC progression</a:t>
            </a:r>
          </a:p>
        </p:txBody>
      </p:sp>
      <p:sp>
        <p:nvSpPr>
          <p:cNvPr id="14" name="Arrow: Right 13">
            <a:extLst>
              <a:ext uri="{FF2B5EF4-FFF2-40B4-BE49-F238E27FC236}">
                <a16:creationId xmlns:a16="http://schemas.microsoft.com/office/drawing/2014/main" id="{BFDFCA0B-83E8-605A-ADC5-BF4721F02BD0}"/>
              </a:ext>
            </a:extLst>
          </p:cNvPr>
          <p:cNvSpPr/>
          <p:nvPr/>
        </p:nvSpPr>
        <p:spPr>
          <a:xfrm rot="10800000">
            <a:off x="7034168" y="4819556"/>
            <a:ext cx="880842"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4BB468A-7D07-211C-D0AA-7312C562F3D3}"/>
              </a:ext>
            </a:extLst>
          </p:cNvPr>
          <p:cNvSpPr/>
          <p:nvPr/>
        </p:nvSpPr>
        <p:spPr>
          <a:xfrm>
            <a:off x="4613944" y="4198435"/>
            <a:ext cx="2189526" cy="13254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Metabolomics &amp; scRNA-Seq</a:t>
            </a:r>
          </a:p>
        </p:txBody>
      </p:sp>
      <p:sp>
        <p:nvSpPr>
          <p:cNvPr id="4" name="Arrow: Right 3">
            <a:extLst>
              <a:ext uri="{FF2B5EF4-FFF2-40B4-BE49-F238E27FC236}">
                <a16:creationId xmlns:a16="http://schemas.microsoft.com/office/drawing/2014/main" id="{508D0489-2237-9AB3-E79A-D48403FC00E5}"/>
              </a:ext>
            </a:extLst>
          </p:cNvPr>
          <p:cNvSpPr/>
          <p:nvPr/>
        </p:nvSpPr>
        <p:spPr>
          <a:xfrm rot="10800000">
            <a:off x="3271705" y="4681057"/>
            <a:ext cx="1031845"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974E2A79-E8CE-D06E-06D2-87A03E9DAF6F}"/>
              </a:ext>
            </a:extLst>
          </p:cNvPr>
          <p:cNvSpPr/>
          <p:nvPr/>
        </p:nvSpPr>
        <p:spPr>
          <a:xfrm>
            <a:off x="834703" y="4116536"/>
            <a:ext cx="2189526" cy="13254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Metabolic markers &amp; tissue specific transcriptional changes</a:t>
            </a:r>
          </a:p>
        </p:txBody>
      </p:sp>
      <p:sp>
        <p:nvSpPr>
          <p:cNvPr id="17" name="Arrow: Right 16">
            <a:extLst>
              <a:ext uri="{FF2B5EF4-FFF2-40B4-BE49-F238E27FC236}">
                <a16:creationId xmlns:a16="http://schemas.microsoft.com/office/drawing/2014/main" id="{917EA9BB-FBD3-952C-7D24-2795BBEF1386}"/>
              </a:ext>
            </a:extLst>
          </p:cNvPr>
          <p:cNvSpPr/>
          <p:nvPr/>
        </p:nvSpPr>
        <p:spPr>
          <a:xfrm rot="5400000">
            <a:off x="1586121" y="5623372"/>
            <a:ext cx="686690"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F5C82816-AC15-F176-DC25-5B5B9E863DE7}"/>
              </a:ext>
            </a:extLst>
          </p:cNvPr>
          <p:cNvSpPr/>
          <p:nvPr/>
        </p:nvSpPr>
        <p:spPr>
          <a:xfrm>
            <a:off x="1187739" y="6174080"/>
            <a:ext cx="1483454" cy="6627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Mechanisms</a:t>
            </a:r>
          </a:p>
        </p:txBody>
      </p:sp>
    </p:spTree>
    <p:extLst>
      <p:ext uri="{BB962C8B-B14F-4D97-AF65-F5344CB8AC3E}">
        <p14:creationId xmlns:p14="http://schemas.microsoft.com/office/powerpoint/2010/main" val="91934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53DB-7D3A-C693-D78A-25B6ACBB4175}"/>
              </a:ext>
            </a:extLst>
          </p:cNvPr>
          <p:cNvSpPr>
            <a:spLocks noGrp="1"/>
          </p:cNvSpPr>
          <p:nvPr>
            <p:ph type="title"/>
          </p:nvPr>
        </p:nvSpPr>
        <p:spPr>
          <a:xfrm>
            <a:off x="838200" y="188957"/>
            <a:ext cx="10515600" cy="960336"/>
          </a:xfrm>
        </p:spPr>
        <p:txBody>
          <a:bodyPr>
            <a:normAutofit/>
          </a:bodyPr>
          <a:lstStyle/>
          <a:p>
            <a:pPr algn="ctr"/>
            <a:r>
              <a:rPr lang="en-IN" sz="3200" dirty="0">
                <a:latin typeface="Times New Roman" panose="02020603050405020304" pitchFamily="18" charset="0"/>
                <a:cs typeface="Times New Roman" panose="02020603050405020304" pitchFamily="18" charset="0"/>
              </a:rPr>
              <a:t>Applications</a:t>
            </a:r>
          </a:p>
        </p:txBody>
      </p:sp>
      <p:sp>
        <p:nvSpPr>
          <p:cNvPr id="3" name="TextBox 2">
            <a:extLst>
              <a:ext uri="{FF2B5EF4-FFF2-40B4-BE49-F238E27FC236}">
                <a16:creationId xmlns:a16="http://schemas.microsoft.com/office/drawing/2014/main" id="{5FF77FC6-1C5C-804F-96EF-6798A3A77808}"/>
              </a:ext>
            </a:extLst>
          </p:cNvPr>
          <p:cNvSpPr txBox="1"/>
          <p:nvPr/>
        </p:nvSpPr>
        <p:spPr>
          <a:xfrm>
            <a:off x="914400" y="1619075"/>
            <a:ext cx="10830187" cy="2308324"/>
          </a:xfrm>
          <a:prstGeom prst="rect">
            <a:avLst/>
          </a:prstGeom>
          <a:noFill/>
        </p:spPr>
        <p:txBody>
          <a:bodyPr wrap="square" rtlCol="0">
            <a:spAutoFit/>
          </a:bodyPr>
          <a:lstStyle/>
          <a:p>
            <a:pPr marL="457200" indent="-457200">
              <a:buAutoNum type="arabicPeriod"/>
            </a:pPr>
            <a:r>
              <a:rPr lang="en-IN" sz="2400" b="1" dirty="0">
                <a:latin typeface="Times New Roman" panose="02020603050405020304" pitchFamily="18" charset="0"/>
                <a:cs typeface="Times New Roman" panose="02020603050405020304" pitchFamily="18" charset="0"/>
              </a:rPr>
              <a:t>Microbiome Therapy for Colorectal Cancer</a:t>
            </a:r>
          </a:p>
          <a:p>
            <a:pPr marL="457200" indent="-457200">
              <a:buAutoNum type="arabicPeriod"/>
            </a:pPr>
            <a:endParaRPr lang="en-IN" sz="2400" b="1" dirty="0">
              <a:latin typeface="Times New Roman" panose="02020603050405020304" pitchFamily="18" charset="0"/>
              <a:cs typeface="Times New Roman" panose="02020603050405020304" pitchFamily="18" charset="0"/>
            </a:endParaRPr>
          </a:p>
          <a:p>
            <a:pPr marL="457200" indent="-457200">
              <a:buAutoNum type="arabicPeriod"/>
            </a:pPr>
            <a:r>
              <a:rPr lang="en-IN" sz="2400" b="1" dirty="0">
                <a:latin typeface="Times New Roman" panose="02020603050405020304" pitchFamily="18" charset="0"/>
                <a:cs typeface="Times New Roman" panose="02020603050405020304" pitchFamily="18" charset="0"/>
              </a:rPr>
              <a:t>Microbiome-Host Immune Cross talk to identify immune cells associated with CRC progression</a:t>
            </a:r>
          </a:p>
          <a:p>
            <a:pPr marL="457200" indent="-457200">
              <a:buAutoNum type="arabicPeriod"/>
            </a:pPr>
            <a:endParaRPr lang="en-IN" sz="2400" b="1" dirty="0">
              <a:latin typeface="Times New Roman" panose="02020603050405020304" pitchFamily="18" charset="0"/>
              <a:cs typeface="Times New Roman" panose="02020603050405020304" pitchFamily="18" charset="0"/>
            </a:endParaRPr>
          </a:p>
          <a:p>
            <a:pPr marL="457200" indent="-457200">
              <a:buAutoNum type="arabicPeriod"/>
            </a:pPr>
            <a:r>
              <a:rPr lang="en-IN" sz="2400" b="1" dirty="0">
                <a:latin typeface="Times New Roman" panose="02020603050405020304" pitchFamily="18" charset="0"/>
                <a:cs typeface="Times New Roman" panose="02020603050405020304" pitchFamily="18" charset="0"/>
              </a:rPr>
              <a:t>Microbiome use in CRC diagnosis and prognosis </a:t>
            </a:r>
          </a:p>
        </p:txBody>
      </p:sp>
    </p:spTree>
    <p:extLst>
      <p:ext uri="{BB962C8B-B14F-4D97-AF65-F5344CB8AC3E}">
        <p14:creationId xmlns:p14="http://schemas.microsoft.com/office/powerpoint/2010/main" val="1529965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219C1B-10CF-CBA4-EA00-776100886290}"/>
              </a:ext>
            </a:extLst>
          </p:cNvPr>
          <p:cNvSpPr txBox="1"/>
          <p:nvPr/>
        </p:nvSpPr>
        <p:spPr>
          <a:xfrm>
            <a:off x="4758654" y="3136612"/>
            <a:ext cx="2674691"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65872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extBox 279">
            <a:extLst>
              <a:ext uri="{FF2B5EF4-FFF2-40B4-BE49-F238E27FC236}">
                <a16:creationId xmlns:a16="http://schemas.microsoft.com/office/drawing/2014/main" id="{2086AAAA-AC90-4751-92FC-12843134C5AA}"/>
              </a:ext>
            </a:extLst>
          </p:cNvPr>
          <p:cNvSpPr txBox="1"/>
          <p:nvPr/>
        </p:nvSpPr>
        <p:spPr>
          <a:xfrm>
            <a:off x="5378045" y="3675927"/>
            <a:ext cx="428339" cy="223868"/>
          </a:xfrm>
          <a:prstGeom prst="rect">
            <a:avLst/>
          </a:prstGeom>
          <a:solidFill>
            <a:schemeClr val="bg2"/>
          </a:solidFill>
        </p:spPr>
        <p:txBody>
          <a:bodyPr wrap="square" rtlCol="0">
            <a:spAutoFit/>
          </a:bodyPr>
          <a:lstStyle/>
          <a:p>
            <a:r>
              <a:rPr lang="en-US" sz="800" b="1" dirty="0">
                <a:latin typeface="Times New Roman" panose="02020603050405020304" pitchFamily="18" charset="0"/>
                <a:cs typeface="Times New Roman" panose="02020603050405020304" pitchFamily="18" charset="0"/>
              </a:rPr>
              <a:t>CRC</a:t>
            </a:r>
          </a:p>
        </p:txBody>
      </p:sp>
      <p:pic>
        <p:nvPicPr>
          <p:cNvPr id="1030" name="Picture 6" descr="Premium Vector | Chemical test tube with blue liquid double helix molecule test  tube with dna">
            <a:extLst>
              <a:ext uri="{FF2B5EF4-FFF2-40B4-BE49-F238E27FC236}">
                <a16:creationId xmlns:a16="http://schemas.microsoft.com/office/drawing/2014/main" id="{3E6F6C8E-5E6C-428D-A537-A3F830EA3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5710" y="1830661"/>
            <a:ext cx="421436" cy="526271"/>
          </a:xfrm>
          <a:prstGeom prst="rect">
            <a:avLst/>
          </a:prstGeom>
          <a:noFill/>
          <a:extLst>
            <a:ext uri="{909E8E84-426E-40DD-AFC4-6F175D3DCCD1}">
              <a14:hiddenFill xmlns:a14="http://schemas.microsoft.com/office/drawing/2010/main">
                <a:solidFill>
                  <a:srgbClr val="FFFFFF"/>
                </a:solidFill>
              </a14:hiddenFill>
            </a:ext>
          </a:extLst>
        </p:spPr>
      </p:pic>
      <p:sp>
        <p:nvSpPr>
          <p:cNvPr id="238" name="Arrow: Right 237">
            <a:extLst>
              <a:ext uri="{FF2B5EF4-FFF2-40B4-BE49-F238E27FC236}">
                <a16:creationId xmlns:a16="http://schemas.microsoft.com/office/drawing/2014/main" id="{28BEBF9F-2580-4044-B246-426E49BA856E}"/>
              </a:ext>
            </a:extLst>
          </p:cNvPr>
          <p:cNvSpPr/>
          <p:nvPr/>
        </p:nvSpPr>
        <p:spPr>
          <a:xfrm>
            <a:off x="8299245" y="6244660"/>
            <a:ext cx="374195" cy="222741"/>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AEDF46C2-9BB1-484E-AB5E-A0B9528F479D}"/>
              </a:ext>
            </a:extLst>
          </p:cNvPr>
          <p:cNvGrpSpPr/>
          <p:nvPr/>
        </p:nvGrpSpPr>
        <p:grpSpPr>
          <a:xfrm>
            <a:off x="1536192" y="245171"/>
            <a:ext cx="2424436" cy="2209993"/>
            <a:chOff x="1280160" y="501203"/>
            <a:chExt cx="2424436" cy="2209993"/>
          </a:xfrm>
        </p:grpSpPr>
        <p:grpSp>
          <p:nvGrpSpPr>
            <p:cNvPr id="16" name="Group 15">
              <a:extLst>
                <a:ext uri="{FF2B5EF4-FFF2-40B4-BE49-F238E27FC236}">
                  <a16:creationId xmlns:a16="http://schemas.microsoft.com/office/drawing/2014/main" id="{AAF42F59-A51D-4E3B-A75F-49BD03A47F36}"/>
                </a:ext>
              </a:extLst>
            </p:cNvPr>
            <p:cNvGrpSpPr/>
            <p:nvPr/>
          </p:nvGrpSpPr>
          <p:grpSpPr>
            <a:xfrm>
              <a:off x="1280160" y="832104"/>
              <a:ext cx="2387217" cy="1879092"/>
              <a:chOff x="1106424" y="594360"/>
              <a:chExt cx="2387217" cy="1879092"/>
            </a:xfrm>
          </p:grpSpPr>
          <p:sp>
            <p:nvSpPr>
              <p:cNvPr id="2" name="Rectangle 1">
                <a:extLst>
                  <a:ext uri="{FF2B5EF4-FFF2-40B4-BE49-F238E27FC236}">
                    <a16:creationId xmlns:a16="http://schemas.microsoft.com/office/drawing/2014/main" id="{099F2642-5CC3-4698-A55E-86B5BC1BCC25}"/>
                  </a:ext>
                </a:extLst>
              </p:cNvPr>
              <p:cNvSpPr/>
              <p:nvPr/>
            </p:nvSpPr>
            <p:spPr>
              <a:xfrm>
                <a:off x="1106424" y="594360"/>
                <a:ext cx="2368736" cy="1801368"/>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FD9C745F-9FA9-41CE-B1D0-E3B53BF5243E}"/>
                  </a:ext>
                </a:extLst>
              </p:cNvPr>
              <p:cNvPicPr>
                <a:picLocks noChangeAspect="1"/>
              </p:cNvPicPr>
              <p:nvPr/>
            </p:nvPicPr>
            <p:blipFill>
              <a:blip r:embed="rId3"/>
              <a:stretch>
                <a:fillRect/>
              </a:stretch>
            </p:blipFill>
            <p:spPr>
              <a:xfrm>
                <a:off x="1914931" y="667512"/>
                <a:ext cx="665200" cy="448056"/>
              </a:xfrm>
              <a:prstGeom prst="rect">
                <a:avLst/>
              </a:prstGeom>
            </p:spPr>
          </p:pic>
          <p:sp>
            <p:nvSpPr>
              <p:cNvPr id="9" name="Arrow: Right 8">
                <a:extLst>
                  <a:ext uri="{FF2B5EF4-FFF2-40B4-BE49-F238E27FC236}">
                    <a16:creationId xmlns:a16="http://schemas.microsoft.com/office/drawing/2014/main" id="{8A4EF103-E5E4-403B-AEC9-06C5E934737C}"/>
                  </a:ext>
                </a:extLst>
              </p:cNvPr>
              <p:cNvSpPr/>
              <p:nvPr/>
            </p:nvSpPr>
            <p:spPr>
              <a:xfrm rot="5400000">
                <a:off x="1547761" y="1456168"/>
                <a:ext cx="400533" cy="1737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Animal Model Assessment › Get more information - Lampe &amp; Company">
                <a:extLst>
                  <a:ext uri="{FF2B5EF4-FFF2-40B4-BE49-F238E27FC236}">
                    <a16:creationId xmlns:a16="http://schemas.microsoft.com/office/drawing/2014/main" id="{88E31934-486E-4993-B870-24C07F490B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967" y="667512"/>
                <a:ext cx="786384" cy="7863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Animal Model Assessment › Get more information - Lampe &amp; Company">
                <a:extLst>
                  <a:ext uri="{FF2B5EF4-FFF2-40B4-BE49-F238E27FC236}">
                    <a16:creationId xmlns:a16="http://schemas.microsoft.com/office/drawing/2014/main" id="{4AA316B3-370B-4509-8A77-48D356436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495" y="1687068"/>
                <a:ext cx="786384" cy="786384"/>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7771038D-4D25-4CB7-A7AC-F5FC66BAFE63}"/>
                  </a:ext>
                </a:extLst>
              </p:cNvPr>
              <p:cNvSpPr/>
              <p:nvPr/>
            </p:nvSpPr>
            <p:spPr>
              <a:xfrm>
                <a:off x="1661159" y="1947672"/>
                <a:ext cx="94489" cy="7772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CE6133F-0489-45CD-9101-2425160E9705}"/>
                  </a:ext>
                </a:extLst>
              </p:cNvPr>
              <p:cNvSpPr txBox="1"/>
              <p:nvPr/>
            </p:nvSpPr>
            <p:spPr>
              <a:xfrm>
                <a:off x="1773432" y="1365120"/>
                <a:ext cx="1720209"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Induction of carcinogenesis</a:t>
                </a:r>
              </a:p>
            </p:txBody>
          </p:sp>
          <p:sp>
            <p:nvSpPr>
              <p:cNvPr id="15" name="TextBox 14">
                <a:extLst>
                  <a:ext uri="{FF2B5EF4-FFF2-40B4-BE49-F238E27FC236}">
                    <a16:creationId xmlns:a16="http://schemas.microsoft.com/office/drawing/2014/main" id="{B1DE9939-8939-4C7A-B536-5363C35F4328}"/>
                  </a:ext>
                </a:extLst>
              </p:cNvPr>
              <p:cNvSpPr txBox="1"/>
              <p:nvPr/>
            </p:nvSpPr>
            <p:spPr>
              <a:xfrm>
                <a:off x="2054351" y="1953302"/>
                <a:ext cx="585216" cy="253916"/>
              </a:xfrm>
              <a:prstGeom prst="rect">
                <a:avLst/>
              </a:prstGeom>
              <a:noFill/>
            </p:spPr>
            <p:txBody>
              <a:bodyPr wrap="square" rtlCol="0">
                <a:spAutoFit/>
              </a:bodyPr>
              <a:lstStyle/>
              <a:p>
                <a:r>
                  <a:rPr lang="en-US" sz="1050" b="1" dirty="0">
                    <a:solidFill>
                      <a:srgbClr val="C00000"/>
                    </a:solidFill>
                    <a:latin typeface="Times New Roman" panose="02020603050405020304" pitchFamily="18" charset="0"/>
                    <a:cs typeface="Times New Roman" panose="02020603050405020304" pitchFamily="18" charset="0"/>
                  </a:rPr>
                  <a:t>CRC</a:t>
                </a:r>
              </a:p>
            </p:txBody>
          </p:sp>
        </p:grpSp>
        <p:sp>
          <p:nvSpPr>
            <p:cNvPr id="18" name="TextBox 17">
              <a:extLst>
                <a:ext uri="{FF2B5EF4-FFF2-40B4-BE49-F238E27FC236}">
                  <a16:creationId xmlns:a16="http://schemas.microsoft.com/office/drawing/2014/main" id="{E57088B8-D1BB-492D-B3E5-96644BE8060D}"/>
                </a:ext>
              </a:extLst>
            </p:cNvPr>
            <p:cNvSpPr txBox="1"/>
            <p:nvPr/>
          </p:nvSpPr>
          <p:spPr>
            <a:xfrm>
              <a:off x="1447848" y="501203"/>
              <a:ext cx="2256748"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1.Develop mice model of CRC</a:t>
              </a:r>
            </a:p>
          </p:txBody>
        </p:sp>
      </p:grpSp>
      <p:grpSp>
        <p:nvGrpSpPr>
          <p:cNvPr id="115" name="Group 114">
            <a:extLst>
              <a:ext uri="{FF2B5EF4-FFF2-40B4-BE49-F238E27FC236}">
                <a16:creationId xmlns:a16="http://schemas.microsoft.com/office/drawing/2014/main" id="{B980099C-6A11-4F58-BF8B-0613F1CD3DC2}"/>
              </a:ext>
            </a:extLst>
          </p:cNvPr>
          <p:cNvGrpSpPr/>
          <p:nvPr/>
        </p:nvGrpSpPr>
        <p:grpSpPr>
          <a:xfrm>
            <a:off x="1536190" y="2640766"/>
            <a:ext cx="2499149" cy="2105312"/>
            <a:chOff x="1280158" y="2896798"/>
            <a:chExt cx="2499149" cy="2105312"/>
          </a:xfrm>
        </p:grpSpPr>
        <p:grpSp>
          <p:nvGrpSpPr>
            <p:cNvPr id="26" name="Group 25">
              <a:extLst>
                <a:ext uri="{FF2B5EF4-FFF2-40B4-BE49-F238E27FC236}">
                  <a16:creationId xmlns:a16="http://schemas.microsoft.com/office/drawing/2014/main" id="{20A316BC-C91B-4931-8B4C-4B73AAFC8763}"/>
                </a:ext>
              </a:extLst>
            </p:cNvPr>
            <p:cNvGrpSpPr/>
            <p:nvPr/>
          </p:nvGrpSpPr>
          <p:grpSpPr>
            <a:xfrm>
              <a:off x="1280158" y="3154512"/>
              <a:ext cx="2368736" cy="1847598"/>
              <a:chOff x="1106424" y="548130"/>
              <a:chExt cx="2368736" cy="1847598"/>
            </a:xfrm>
          </p:grpSpPr>
          <p:sp>
            <p:nvSpPr>
              <p:cNvPr id="28" name="Rectangle 27">
                <a:extLst>
                  <a:ext uri="{FF2B5EF4-FFF2-40B4-BE49-F238E27FC236}">
                    <a16:creationId xmlns:a16="http://schemas.microsoft.com/office/drawing/2014/main" id="{923AEF57-99CF-4AEE-B0B5-7B6E91BA2A2C}"/>
                  </a:ext>
                </a:extLst>
              </p:cNvPr>
              <p:cNvSpPr/>
              <p:nvPr/>
            </p:nvSpPr>
            <p:spPr>
              <a:xfrm>
                <a:off x="1106424" y="594360"/>
                <a:ext cx="2368736" cy="1801368"/>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Right 29">
                <a:extLst>
                  <a:ext uri="{FF2B5EF4-FFF2-40B4-BE49-F238E27FC236}">
                    <a16:creationId xmlns:a16="http://schemas.microsoft.com/office/drawing/2014/main" id="{41DE5C11-01D0-4EFE-8840-3D8BF5CC4F4E}"/>
                  </a:ext>
                </a:extLst>
              </p:cNvPr>
              <p:cNvSpPr/>
              <p:nvPr/>
            </p:nvSpPr>
            <p:spPr>
              <a:xfrm rot="7998253">
                <a:off x="1768365" y="1186644"/>
                <a:ext cx="341602"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2" descr="Animal Model Assessment › Get more information - Lampe &amp; Company">
                <a:extLst>
                  <a:ext uri="{FF2B5EF4-FFF2-40B4-BE49-F238E27FC236}">
                    <a16:creationId xmlns:a16="http://schemas.microsoft.com/office/drawing/2014/main" id="{A5A7FD37-F0C5-43F2-8987-7B24AB81C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7054" y="548130"/>
                <a:ext cx="786384" cy="786384"/>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3004C0A1-76A3-4CB5-94ED-8F2BE5415D68}"/>
                  </a:ext>
                </a:extLst>
              </p:cNvPr>
              <p:cNvSpPr/>
              <p:nvPr/>
            </p:nvSpPr>
            <p:spPr>
              <a:xfrm>
                <a:off x="2296718" y="808734"/>
                <a:ext cx="94489" cy="7772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228A664-5B49-48F7-9444-DC7EC4D7768D}"/>
                  </a:ext>
                </a:extLst>
              </p:cNvPr>
              <p:cNvSpPr txBox="1"/>
              <p:nvPr/>
            </p:nvSpPr>
            <p:spPr>
              <a:xfrm>
                <a:off x="2606142" y="759500"/>
                <a:ext cx="585216" cy="253916"/>
              </a:xfrm>
              <a:prstGeom prst="rect">
                <a:avLst/>
              </a:prstGeom>
              <a:noFill/>
            </p:spPr>
            <p:txBody>
              <a:bodyPr wrap="square" rtlCol="0">
                <a:spAutoFit/>
              </a:bodyPr>
              <a:lstStyle/>
              <a:p>
                <a:r>
                  <a:rPr lang="en-US" sz="1050" b="1">
                    <a:solidFill>
                      <a:srgbClr val="C00000"/>
                    </a:solidFill>
                    <a:latin typeface="Times New Roman" panose="02020603050405020304" pitchFamily="18" charset="0"/>
                    <a:cs typeface="Times New Roman" panose="02020603050405020304" pitchFamily="18" charset="0"/>
                  </a:rPr>
                  <a:t>CRC</a:t>
                </a:r>
                <a:endParaRPr lang="en-US" sz="1050" b="1" dirty="0">
                  <a:solidFill>
                    <a:srgbClr val="C00000"/>
                  </a:solidFill>
                  <a:latin typeface="Times New Roman" panose="02020603050405020304" pitchFamily="18" charset="0"/>
                  <a:cs typeface="Times New Roman" panose="02020603050405020304" pitchFamily="18" charset="0"/>
                </a:endParaRPr>
              </a:p>
            </p:txBody>
          </p:sp>
        </p:grpSp>
        <p:sp>
          <p:nvSpPr>
            <p:cNvPr id="58" name="Arrow: Right 57">
              <a:extLst>
                <a:ext uri="{FF2B5EF4-FFF2-40B4-BE49-F238E27FC236}">
                  <a16:creationId xmlns:a16="http://schemas.microsoft.com/office/drawing/2014/main" id="{CFA1FF63-2768-43D9-8213-6860625318BD}"/>
                </a:ext>
              </a:extLst>
            </p:cNvPr>
            <p:cNvSpPr/>
            <p:nvPr/>
          </p:nvSpPr>
          <p:spPr>
            <a:xfrm rot="2573494">
              <a:off x="2720406" y="3800328"/>
              <a:ext cx="341602"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E748017-A3ED-48E7-A1F1-79F1860BE983}"/>
                </a:ext>
              </a:extLst>
            </p:cNvPr>
            <p:cNvSpPr/>
            <p:nvPr/>
          </p:nvSpPr>
          <p:spPr>
            <a:xfrm>
              <a:off x="2703835" y="4169664"/>
              <a:ext cx="807461" cy="71323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0177A71-5ECD-4824-84B7-B83920D7876C}"/>
                </a:ext>
              </a:extLst>
            </p:cNvPr>
            <p:cNvSpPr/>
            <p:nvPr/>
          </p:nvSpPr>
          <p:spPr>
            <a:xfrm>
              <a:off x="2897172" y="4343400"/>
              <a:ext cx="92916" cy="87042"/>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8D64B88D-6999-412C-9EB6-8E24F7F97864}"/>
                </a:ext>
              </a:extLst>
            </p:cNvPr>
            <p:cNvSpPr/>
            <p:nvPr/>
          </p:nvSpPr>
          <p:spPr>
            <a:xfrm>
              <a:off x="3072484" y="4256358"/>
              <a:ext cx="92916" cy="87042"/>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D5051F9-FF3C-4D62-821A-61F6F10CBB31}"/>
                </a:ext>
              </a:extLst>
            </p:cNvPr>
            <p:cNvSpPr/>
            <p:nvPr/>
          </p:nvSpPr>
          <p:spPr>
            <a:xfrm>
              <a:off x="2970524" y="4525095"/>
              <a:ext cx="92916" cy="87042"/>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496DCC2-E7F7-489E-9638-EC8716EF12D6}"/>
                </a:ext>
              </a:extLst>
            </p:cNvPr>
            <p:cNvSpPr/>
            <p:nvPr/>
          </p:nvSpPr>
          <p:spPr>
            <a:xfrm>
              <a:off x="3183425" y="4430442"/>
              <a:ext cx="92916" cy="87042"/>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D369438-F7B4-4B32-A8C4-F8BB977694E2}"/>
                </a:ext>
              </a:extLst>
            </p:cNvPr>
            <p:cNvSpPr/>
            <p:nvPr/>
          </p:nvSpPr>
          <p:spPr>
            <a:xfrm>
              <a:off x="3115314" y="4617726"/>
              <a:ext cx="92916" cy="87042"/>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4017275-0244-46B5-A673-B76A888E1F5F}"/>
                </a:ext>
              </a:extLst>
            </p:cNvPr>
            <p:cNvSpPr/>
            <p:nvPr/>
          </p:nvSpPr>
          <p:spPr>
            <a:xfrm>
              <a:off x="2844749" y="4582794"/>
              <a:ext cx="92916" cy="87042"/>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58F8C83-923B-4FED-9DBC-07A25F20D29E}"/>
                </a:ext>
              </a:extLst>
            </p:cNvPr>
            <p:cNvSpPr/>
            <p:nvPr/>
          </p:nvSpPr>
          <p:spPr>
            <a:xfrm>
              <a:off x="3313305" y="4539273"/>
              <a:ext cx="92916" cy="87042"/>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B9E16C4-B9F0-4D1F-95FA-B44B78999561}"/>
                </a:ext>
              </a:extLst>
            </p:cNvPr>
            <p:cNvSpPr/>
            <p:nvPr/>
          </p:nvSpPr>
          <p:spPr>
            <a:xfrm>
              <a:off x="3005348" y="4706790"/>
              <a:ext cx="92916" cy="87042"/>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B75B23EB-CBA1-43A5-85F3-2BD5727F1A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6157" y="4017975"/>
              <a:ext cx="966597" cy="887921"/>
            </a:xfrm>
            <a:prstGeom prst="rect">
              <a:avLst/>
            </a:prstGeom>
          </p:spPr>
        </p:pic>
        <p:sp>
          <p:nvSpPr>
            <p:cNvPr id="69" name="TextBox 68">
              <a:extLst>
                <a:ext uri="{FF2B5EF4-FFF2-40B4-BE49-F238E27FC236}">
                  <a16:creationId xmlns:a16="http://schemas.microsoft.com/office/drawing/2014/main" id="{090E48A9-C55F-4430-AD83-31B9B4A4F7BA}"/>
                </a:ext>
              </a:extLst>
            </p:cNvPr>
            <p:cNvSpPr txBox="1"/>
            <p:nvPr/>
          </p:nvSpPr>
          <p:spPr>
            <a:xfrm>
              <a:off x="1491257" y="3698155"/>
              <a:ext cx="566929" cy="253916"/>
            </a:xfrm>
            <a:prstGeom prst="rect">
              <a:avLst/>
            </a:prstGeom>
            <a:noFill/>
          </p:spPr>
          <p:txBody>
            <a:bodyPr wrap="square" rtlCol="0">
              <a:spAutoFit/>
            </a:bodyPr>
            <a:lstStyle/>
            <a:p>
              <a:r>
                <a:rPr lang="en-US" sz="1050" b="1" dirty="0">
                  <a:latin typeface="Times New Roman" panose="02020603050405020304" pitchFamily="18" charset="0"/>
                  <a:cs typeface="Times New Roman" panose="02020603050405020304" pitchFamily="18" charset="0"/>
                </a:rPr>
                <a:t>FACS</a:t>
              </a:r>
            </a:p>
          </p:txBody>
        </p:sp>
        <p:sp>
          <p:nvSpPr>
            <p:cNvPr id="74" name="TextBox 73">
              <a:extLst>
                <a:ext uri="{FF2B5EF4-FFF2-40B4-BE49-F238E27FC236}">
                  <a16:creationId xmlns:a16="http://schemas.microsoft.com/office/drawing/2014/main" id="{063424DF-3C5E-4B9F-BA9E-27505EF1F245}"/>
                </a:ext>
              </a:extLst>
            </p:cNvPr>
            <p:cNvSpPr txBox="1"/>
            <p:nvPr/>
          </p:nvSpPr>
          <p:spPr>
            <a:xfrm>
              <a:off x="2983664" y="3647463"/>
              <a:ext cx="665230" cy="415498"/>
            </a:xfrm>
            <a:prstGeom prst="rect">
              <a:avLst/>
            </a:prstGeom>
            <a:noFill/>
          </p:spPr>
          <p:txBody>
            <a:bodyPr wrap="square" rtlCol="0">
              <a:spAutoFit/>
            </a:bodyPr>
            <a:lstStyle/>
            <a:p>
              <a:r>
                <a:rPr lang="en-US" sz="1050" b="1" dirty="0">
                  <a:latin typeface="Times New Roman" panose="02020603050405020304" pitchFamily="18" charset="0"/>
                  <a:cs typeface="Times New Roman" panose="02020603050405020304" pitchFamily="18" charset="0"/>
                </a:rPr>
                <a:t>Colony Counter</a:t>
              </a:r>
            </a:p>
          </p:txBody>
        </p:sp>
        <p:sp>
          <p:nvSpPr>
            <p:cNvPr id="75" name="TextBox 74">
              <a:extLst>
                <a:ext uri="{FF2B5EF4-FFF2-40B4-BE49-F238E27FC236}">
                  <a16:creationId xmlns:a16="http://schemas.microsoft.com/office/drawing/2014/main" id="{87C64007-34FF-436F-9DA5-0D711E5C920B}"/>
                </a:ext>
              </a:extLst>
            </p:cNvPr>
            <p:cNvSpPr txBox="1"/>
            <p:nvPr/>
          </p:nvSpPr>
          <p:spPr>
            <a:xfrm>
              <a:off x="1313705" y="2896798"/>
              <a:ext cx="2465602"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1. Characterization of CRC stages</a:t>
              </a:r>
            </a:p>
          </p:txBody>
        </p:sp>
      </p:grpSp>
      <p:sp>
        <p:nvSpPr>
          <p:cNvPr id="92" name="Oval 91">
            <a:extLst>
              <a:ext uri="{FF2B5EF4-FFF2-40B4-BE49-F238E27FC236}">
                <a16:creationId xmlns:a16="http://schemas.microsoft.com/office/drawing/2014/main" id="{C8650536-4B30-4061-9309-8ADCAED5BE1A}"/>
              </a:ext>
            </a:extLst>
          </p:cNvPr>
          <p:cNvSpPr/>
          <p:nvPr/>
        </p:nvSpPr>
        <p:spPr>
          <a:xfrm>
            <a:off x="2097023" y="893064"/>
            <a:ext cx="94489" cy="7772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2AE5A351-BB8C-464D-B6D9-535890C3143F}"/>
              </a:ext>
            </a:extLst>
          </p:cNvPr>
          <p:cNvSpPr txBox="1"/>
          <p:nvPr/>
        </p:nvSpPr>
        <p:spPr>
          <a:xfrm>
            <a:off x="2512516" y="998298"/>
            <a:ext cx="678792" cy="253916"/>
          </a:xfrm>
          <a:prstGeom prst="rect">
            <a:avLst/>
          </a:prstGeom>
          <a:noFill/>
        </p:spPr>
        <p:txBody>
          <a:bodyPr wrap="square" rtlCol="0">
            <a:spAutoFit/>
          </a:bodyPr>
          <a:lstStyle/>
          <a:p>
            <a:r>
              <a:rPr lang="en-US" sz="1050" b="1" dirty="0">
                <a:solidFill>
                  <a:srgbClr val="00B0F0"/>
                </a:solidFill>
                <a:latin typeface="Times New Roman" panose="02020603050405020304" pitchFamily="18" charset="0"/>
                <a:cs typeface="Times New Roman" panose="02020603050405020304" pitchFamily="18" charset="0"/>
              </a:rPr>
              <a:t>Healthy</a:t>
            </a:r>
          </a:p>
        </p:txBody>
      </p:sp>
      <p:grpSp>
        <p:nvGrpSpPr>
          <p:cNvPr id="114" name="Group 113">
            <a:extLst>
              <a:ext uri="{FF2B5EF4-FFF2-40B4-BE49-F238E27FC236}">
                <a16:creationId xmlns:a16="http://schemas.microsoft.com/office/drawing/2014/main" id="{3F4483B1-9F78-47B5-99B7-0D8BC51D6737}"/>
              </a:ext>
            </a:extLst>
          </p:cNvPr>
          <p:cNvGrpSpPr/>
          <p:nvPr/>
        </p:nvGrpSpPr>
        <p:grpSpPr>
          <a:xfrm>
            <a:off x="4119861" y="114179"/>
            <a:ext cx="2619369" cy="4613280"/>
            <a:chOff x="3863829" y="370211"/>
            <a:chExt cx="2619369" cy="4613280"/>
          </a:xfrm>
        </p:grpSpPr>
        <p:sp>
          <p:nvSpPr>
            <p:cNvPr id="77" name="Rectangle 76">
              <a:extLst>
                <a:ext uri="{FF2B5EF4-FFF2-40B4-BE49-F238E27FC236}">
                  <a16:creationId xmlns:a16="http://schemas.microsoft.com/office/drawing/2014/main" id="{34A89BB9-C2D8-4E07-AB05-82836E6C6A0A}"/>
                </a:ext>
              </a:extLst>
            </p:cNvPr>
            <p:cNvSpPr/>
            <p:nvPr/>
          </p:nvSpPr>
          <p:spPr>
            <a:xfrm>
              <a:off x="3863829" y="832104"/>
              <a:ext cx="2491159" cy="4151387"/>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2" descr="pahalı makine gider mouse intestine - wasat-party.org">
              <a:extLst>
                <a:ext uri="{FF2B5EF4-FFF2-40B4-BE49-F238E27FC236}">
                  <a16:creationId xmlns:a16="http://schemas.microsoft.com/office/drawing/2014/main" id="{43A4D227-8AA0-4EEF-86A9-A51D1D440F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315" y="919356"/>
              <a:ext cx="737842" cy="108482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Animal Model Assessment › Get more information - Lampe &amp; Company">
              <a:extLst>
                <a:ext uri="{FF2B5EF4-FFF2-40B4-BE49-F238E27FC236}">
                  <a16:creationId xmlns:a16="http://schemas.microsoft.com/office/drawing/2014/main" id="{2C2403EA-1ADF-4B6A-872F-84099D3BD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668" y="875324"/>
              <a:ext cx="786384" cy="786384"/>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Animal Model Assessment › Get more information - Lampe &amp; Company">
              <a:extLst>
                <a:ext uri="{FF2B5EF4-FFF2-40B4-BE49-F238E27FC236}">
                  <a16:creationId xmlns:a16="http://schemas.microsoft.com/office/drawing/2014/main" id="{1CB811D9-FD2B-4D1B-9C1B-013CA66A4D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6290" y="870154"/>
              <a:ext cx="786384" cy="786384"/>
            </a:xfrm>
            <a:prstGeom prst="rect">
              <a:avLst/>
            </a:prstGeom>
            <a:noFill/>
            <a:extLst>
              <a:ext uri="{909E8E84-426E-40DD-AFC4-6F175D3DCCD1}">
                <a14:hiddenFill xmlns:a14="http://schemas.microsoft.com/office/drawing/2010/main">
                  <a:solidFill>
                    <a:srgbClr val="FFFFFF"/>
                  </a:solidFill>
                </a14:hiddenFill>
              </a:ext>
            </a:extLst>
          </p:spPr>
        </p:pic>
        <p:sp>
          <p:nvSpPr>
            <p:cNvPr id="88" name="Oval 87">
              <a:extLst>
                <a:ext uri="{FF2B5EF4-FFF2-40B4-BE49-F238E27FC236}">
                  <a16:creationId xmlns:a16="http://schemas.microsoft.com/office/drawing/2014/main" id="{82983E83-1C93-4205-82A8-7BD967B7720D}"/>
                </a:ext>
              </a:extLst>
            </p:cNvPr>
            <p:cNvSpPr/>
            <p:nvPr/>
          </p:nvSpPr>
          <p:spPr>
            <a:xfrm>
              <a:off x="5825954" y="1130758"/>
              <a:ext cx="94489" cy="7772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12FBB06D-3A24-40A2-8110-82C5F4A4563D}"/>
                </a:ext>
              </a:extLst>
            </p:cNvPr>
            <p:cNvSpPr/>
            <p:nvPr/>
          </p:nvSpPr>
          <p:spPr>
            <a:xfrm>
              <a:off x="4264811" y="1129284"/>
              <a:ext cx="94489" cy="7772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82DE1A76-77F6-4BDA-8CCE-F888E4329B99}"/>
                </a:ext>
              </a:extLst>
            </p:cNvPr>
            <p:cNvSpPr txBox="1"/>
            <p:nvPr/>
          </p:nvSpPr>
          <p:spPr>
            <a:xfrm>
              <a:off x="4008560" y="1460968"/>
              <a:ext cx="678792" cy="253916"/>
            </a:xfrm>
            <a:prstGeom prst="rect">
              <a:avLst/>
            </a:prstGeom>
            <a:noFill/>
          </p:spPr>
          <p:txBody>
            <a:bodyPr wrap="square" rtlCol="0">
              <a:spAutoFit/>
            </a:bodyPr>
            <a:lstStyle/>
            <a:p>
              <a:r>
                <a:rPr lang="en-US" sz="1050" b="1" dirty="0">
                  <a:solidFill>
                    <a:srgbClr val="00B0F0"/>
                  </a:solidFill>
                  <a:latin typeface="Times New Roman" panose="02020603050405020304" pitchFamily="18" charset="0"/>
                  <a:cs typeface="Times New Roman" panose="02020603050405020304" pitchFamily="18" charset="0"/>
                </a:rPr>
                <a:t>Healthy</a:t>
              </a:r>
            </a:p>
          </p:txBody>
        </p:sp>
        <p:sp>
          <p:nvSpPr>
            <p:cNvPr id="97" name="TextBox 96">
              <a:extLst>
                <a:ext uri="{FF2B5EF4-FFF2-40B4-BE49-F238E27FC236}">
                  <a16:creationId xmlns:a16="http://schemas.microsoft.com/office/drawing/2014/main" id="{E8C23F16-BCFC-438B-80C4-7670C6694A64}"/>
                </a:ext>
              </a:extLst>
            </p:cNvPr>
            <p:cNvSpPr txBox="1"/>
            <p:nvPr/>
          </p:nvSpPr>
          <p:spPr>
            <a:xfrm>
              <a:off x="5643228" y="1469586"/>
              <a:ext cx="585216" cy="253916"/>
            </a:xfrm>
            <a:prstGeom prst="rect">
              <a:avLst/>
            </a:prstGeom>
            <a:noFill/>
          </p:spPr>
          <p:txBody>
            <a:bodyPr wrap="square" rtlCol="0">
              <a:spAutoFit/>
            </a:bodyPr>
            <a:lstStyle/>
            <a:p>
              <a:r>
                <a:rPr lang="en-US" sz="1050" b="1" dirty="0">
                  <a:solidFill>
                    <a:srgbClr val="C00000"/>
                  </a:solidFill>
                  <a:latin typeface="Times New Roman" panose="02020603050405020304" pitchFamily="18" charset="0"/>
                  <a:cs typeface="Times New Roman" panose="02020603050405020304" pitchFamily="18" charset="0"/>
                </a:rPr>
                <a:t>CRC</a:t>
              </a:r>
            </a:p>
          </p:txBody>
        </p:sp>
        <p:sp>
          <p:nvSpPr>
            <p:cNvPr id="99" name="Rectangle: Rounded Corners 98">
              <a:extLst>
                <a:ext uri="{FF2B5EF4-FFF2-40B4-BE49-F238E27FC236}">
                  <a16:creationId xmlns:a16="http://schemas.microsoft.com/office/drawing/2014/main" id="{1E157081-1021-4FDA-BB0F-BBE9230DB4A0}"/>
                </a:ext>
              </a:extLst>
            </p:cNvPr>
            <p:cNvSpPr/>
            <p:nvPr/>
          </p:nvSpPr>
          <p:spPr>
            <a:xfrm>
              <a:off x="4656604" y="2838282"/>
              <a:ext cx="671265" cy="45719"/>
            </a:xfrm>
            <a:prstGeom prst="roundRect">
              <a:avLst/>
            </a:prstGeom>
            <a:solidFill>
              <a:schemeClr val="accent2">
                <a:lumMod val="60000"/>
                <a:lumOff val="4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239DB30F-C7EA-4B05-AA8F-2F83B3E273D6}"/>
                </a:ext>
              </a:extLst>
            </p:cNvPr>
            <p:cNvSpPr/>
            <p:nvPr/>
          </p:nvSpPr>
          <p:spPr>
            <a:xfrm>
              <a:off x="4656604" y="2944961"/>
              <a:ext cx="193773" cy="45719"/>
            </a:xfrm>
            <a:prstGeom prst="roundRect">
              <a:avLst/>
            </a:prstGeom>
            <a:solidFill>
              <a:schemeClr val="bg2">
                <a:lumMod val="7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105">
              <a:extLst>
                <a:ext uri="{FF2B5EF4-FFF2-40B4-BE49-F238E27FC236}">
                  <a16:creationId xmlns:a16="http://schemas.microsoft.com/office/drawing/2014/main" id="{6E535215-1898-4FDC-9F26-6DD8689FD8FF}"/>
                </a:ext>
              </a:extLst>
            </p:cNvPr>
            <p:cNvSpPr/>
            <p:nvPr/>
          </p:nvSpPr>
          <p:spPr>
            <a:xfrm>
              <a:off x="4934899" y="2940978"/>
              <a:ext cx="193773" cy="45719"/>
            </a:xfrm>
            <a:prstGeom prst="roundRect">
              <a:avLst/>
            </a:prstGeom>
            <a:solidFill>
              <a:schemeClr val="accent2">
                <a:lumMod val="60000"/>
                <a:lumOff val="4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Rounded Corners 106">
              <a:extLst>
                <a:ext uri="{FF2B5EF4-FFF2-40B4-BE49-F238E27FC236}">
                  <a16:creationId xmlns:a16="http://schemas.microsoft.com/office/drawing/2014/main" id="{F6AA0FF1-6DDD-42AD-B427-4CD9E29B7606}"/>
                </a:ext>
              </a:extLst>
            </p:cNvPr>
            <p:cNvSpPr/>
            <p:nvPr/>
          </p:nvSpPr>
          <p:spPr>
            <a:xfrm>
              <a:off x="5206943" y="2940977"/>
              <a:ext cx="193773" cy="45719"/>
            </a:xfrm>
            <a:prstGeom prst="roundRect">
              <a:avLst/>
            </a:prstGeom>
            <a:solidFill>
              <a:schemeClr val="accent1">
                <a:lumMod val="60000"/>
                <a:lumOff val="4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Rounded Corners 107">
              <a:extLst>
                <a:ext uri="{FF2B5EF4-FFF2-40B4-BE49-F238E27FC236}">
                  <a16:creationId xmlns:a16="http://schemas.microsoft.com/office/drawing/2014/main" id="{FED0041E-5A84-4FE3-9D52-CC4E4B4D821F}"/>
                </a:ext>
              </a:extLst>
            </p:cNvPr>
            <p:cNvSpPr/>
            <p:nvPr/>
          </p:nvSpPr>
          <p:spPr>
            <a:xfrm>
              <a:off x="4792249" y="3038779"/>
              <a:ext cx="193773" cy="45719"/>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Rounded Corners 108">
              <a:extLst>
                <a:ext uri="{FF2B5EF4-FFF2-40B4-BE49-F238E27FC236}">
                  <a16:creationId xmlns:a16="http://schemas.microsoft.com/office/drawing/2014/main" id="{0816BD8B-5DF3-40C8-AF38-B4DF78C1658C}"/>
                </a:ext>
              </a:extLst>
            </p:cNvPr>
            <p:cNvSpPr/>
            <p:nvPr/>
          </p:nvSpPr>
          <p:spPr>
            <a:xfrm>
              <a:off x="5104066" y="3038779"/>
              <a:ext cx="193773" cy="45719"/>
            </a:xfrm>
            <a:prstGeom prst="roundRect">
              <a:avLst/>
            </a:prstGeom>
            <a:solidFill>
              <a:srgbClr val="FF0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51EF006B-6BBB-4E87-B2FD-91BB2E251733}"/>
                </a:ext>
              </a:extLst>
            </p:cNvPr>
            <p:cNvSpPr txBox="1"/>
            <p:nvPr/>
          </p:nvSpPr>
          <p:spPr>
            <a:xfrm>
              <a:off x="5439137" y="2761435"/>
              <a:ext cx="964620" cy="253916"/>
            </a:xfrm>
            <a:prstGeom prst="rect">
              <a:avLst/>
            </a:prstGeom>
            <a:noFill/>
          </p:spPr>
          <p:txBody>
            <a:bodyPr wrap="square" rtlCol="0">
              <a:spAutoFit/>
            </a:bodyPr>
            <a:lstStyle/>
            <a:p>
              <a:r>
                <a:rPr lang="en-US" sz="1050" b="1" dirty="0">
                  <a:latin typeface="Times New Roman" panose="02020603050405020304" pitchFamily="18" charset="0"/>
                  <a:cs typeface="Times New Roman" panose="02020603050405020304" pitchFamily="18" charset="0"/>
                </a:rPr>
                <a:t>Library prep</a:t>
              </a:r>
            </a:p>
          </p:txBody>
        </p:sp>
        <p:sp>
          <p:nvSpPr>
            <p:cNvPr id="101" name="TextBox 100">
              <a:extLst>
                <a:ext uri="{FF2B5EF4-FFF2-40B4-BE49-F238E27FC236}">
                  <a16:creationId xmlns:a16="http://schemas.microsoft.com/office/drawing/2014/main" id="{FB15CF32-ABC5-4121-9F68-B4FCF3BF0AC6}"/>
                </a:ext>
              </a:extLst>
            </p:cNvPr>
            <p:cNvSpPr txBox="1"/>
            <p:nvPr/>
          </p:nvSpPr>
          <p:spPr>
            <a:xfrm>
              <a:off x="5472573" y="1677108"/>
              <a:ext cx="737842" cy="253916"/>
            </a:xfrm>
            <a:prstGeom prst="rect">
              <a:avLst/>
            </a:prstGeom>
            <a:noFill/>
          </p:spPr>
          <p:txBody>
            <a:bodyPr wrap="square" rtlCol="0">
              <a:spAutoFit/>
            </a:bodyPr>
            <a:lstStyle/>
            <a:p>
              <a:r>
                <a:rPr lang="en-US" sz="1050" b="1" dirty="0">
                  <a:latin typeface="Times New Roman" panose="02020603050405020304" pitchFamily="18" charset="0"/>
                  <a:cs typeface="Times New Roman" panose="02020603050405020304" pitchFamily="18" charset="0"/>
                </a:rPr>
                <a:t>Colon</a:t>
              </a:r>
            </a:p>
          </p:txBody>
        </p:sp>
        <p:pic>
          <p:nvPicPr>
            <p:cNvPr id="103" name="Picture 102">
              <a:extLst>
                <a:ext uri="{FF2B5EF4-FFF2-40B4-BE49-F238E27FC236}">
                  <a16:creationId xmlns:a16="http://schemas.microsoft.com/office/drawing/2014/main" id="{587D5D37-293F-490B-ABA6-F22AB30DCE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29255" y="3223426"/>
              <a:ext cx="1906410" cy="712832"/>
            </a:xfrm>
            <a:prstGeom prst="rect">
              <a:avLst/>
            </a:prstGeom>
          </p:spPr>
        </p:pic>
        <p:sp>
          <p:nvSpPr>
            <p:cNvPr id="116" name="Arrow: Right 115">
              <a:extLst>
                <a:ext uri="{FF2B5EF4-FFF2-40B4-BE49-F238E27FC236}">
                  <a16:creationId xmlns:a16="http://schemas.microsoft.com/office/drawing/2014/main" id="{C445EF07-B55A-4C13-A6BE-084B52FDAABB}"/>
                </a:ext>
              </a:extLst>
            </p:cNvPr>
            <p:cNvSpPr/>
            <p:nvPr/>
          </p:nvSpPr>
          <p:spPr>
            <a:xfrm rot="5400000">
              <a:off x="4958705" y="3114810"/>
              <a:ext cx="214293" cy="162746"/>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TextBox 116">
              <a:extLst>
                <a:ext uri="{FF2B5EF4-FFF2-40B4-BE49-F238E27FC236}">
                  <a16:creationId xmlns:a16="http://schemas.microsoft.com/office/drawing/2014/main" id="{35B1BEC0-23DB-43F1-8B28-CFEAF3A6FCF7}"/>
                </a:ext>
              </a:extLst>
            </p:cNvPr>
            <p:cNvSpPr txBox="1"/>
            <p:nvPr/>
          </p:nvSpPr>
          <p:spPr>
            <a:xfrm>
              <a:off x="5439137" y="3165921"/>
              <a:ext cx="964620" cy="253916"/>
            </a:xfrm>
            <a:prstGeom prst="rect">
              <a:avLst/>
            </a:prstGeom>
            <a:noFill/>
          </p:spPr>
          <p:txBody>
            <a:bodyPr wrap="square" rtlCol="0">
              <a:spAutoFit/>
            </a:bodyPr>
            <a:lstStyle/>
            <a:p>
              <a:r>
                <a:rPr lang="en-US" sz="1050" b="1" dirty="0">
                  <a:latin typeface="Times New Roman" panose="02020603050405020304" pitchFamily="18" charset="0"/>
                  <a:cs typeface="Times New Roman" panose="02020603050405020304" pitchFamily="18" charset="0"/>
                </a:rPr>
                <a:t>Sequencing</a:t>
              </a:r>
            </a:p>
          </p:txBody>
        </p:sp>
        <p:sp>
          <p:nvSpPr>
            <p:cNvPr id="110" name="TextBox 109">
              <a:extLst>
                <a:ext uri="{FF2B5EF4-FFF2-40B4-BE49-F238E27FC236}">
                  <a16:creationId xmlns:a16="http://schemas.microsoft.com/office/drawing/2014/main" id="{36E81A8B-E098-4931-95F0-E7691C9D6BDA}"/>
                </a:ext>
              </a:extLst>
            </p:cNvPr>
            <p:cNvSpPr txBox="1"/>
            <p:nvPr/>
          </p:nvSpPr>
          <p:spPr>
            <a:xfrm>
              <a:off x="5467853" y="2195882"/>
              <a:ext cx="905180" cy="400110"/>
            </a:xfrm>
            <a:prstGeom prst="rect">
              <a:avLst/>
            </a:prstGeom>
            <a:noFill/>
          </p:spPr>
          <p:txBody>
            <a:bodyPr wrap="square" rtlCol="0">
              <a:spAutoFit/>
            </a:bodyPr>
            <a:lstStyle/>
            <a:p>
              <a:r>
                <a:rPr lang="en-US" sz="1000" b="1" dirty="0">
                  <a:latin typeface="Times New Roman" panose="02020603050405020304" pitchFamily="18" charset="0"/>
                  <a:cs typeface="Times New Roman" panose="02020603050405020304" pitchFamily="18" charset="0"/>
                </a:rPr>
                <a:t>DNA extraction</a:t>
              </a:r>
            </a:p>
          </p:txBody>
        </p:sp>
        <p:sp>
          <p:nvSpPr>
            <p:cNvPr id="119" name="Arrow: Right 118">
              <a:extLst>
                <a:ext uri="{FF2B5EF4-FFF2-40B4-BE49-F238E27FC236}">
                  <a16:creationId xmlns:a16="http://schemas.microsoft.com/office/drawing/2014/main" id="{8B00642A-B7C3-4531-AF29-5B6C5DE3CD48}"/>
                </a:ext>
              </a:extLst>
            </p:cNvPr>
            <p:cNvSpPr/>
            <p:nvPr/>
          </p:nvSpPr>
          <p:spPr>
            <a:xfrm rot="5400000">
              <a:off x="4965129" y="3806257"/>
              <a:ext cx="214293" cy="162746"/>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EDFCA2A1-8045-4438-9257-EC2937DA8327}"/>
                </a:ext>
              </a:extLst>
            </p:cNvPr>
            <p:cNvSpPr txBox="1"/>
            <p:nvPr/>
          </p:nvSpPr>
          <p:spPr>
            <a:xfrm>
              <a:off x="3954264" y="370211"/>
              <a:ext cx="2368735"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2. Microbiome analysis</a:t>
              </a:r>
            </a:p>
            <a:p>
              <a:pPr algn="ctr"/>
              <a:r>
                <a:rPr lang="en-US" sz="1200" b="1" dirty="0">
                  <a:latin typeface="Times New Roman" panose="02020603050405020304" pitchFamily="18" charset="0"/>
                  <a:cs typeface="Times New Roman" panose="02020603050405020304" pitchFamily="18" charset="0"/>
                </a:rPr>
                <a:t>(Shotgun Metagenomics)</a:t>
              </a:r>
            </a:p>
          </p:txBody>
        </p:sp>
        <p:pic>
          <p:nvPicPr>
            <p:cNvPr id="111" name="Picture 110">
              <a:extLst>
                <a:ext uri="{FF2B5EF4-FFF2-40B4-BE49-F238E27FC236}">
                  <a16:creationId xmlns:a16="http://schemas.microsoft.com/office/drawing/2014/main" id="{FE6099C1-7B43-4ACF-A29A-1DEC3FFBA2C4}"/>
                </a:ext>
              </a:extLst>
            </p:cNvPr>
            <p:cNvPicPr>
              <a:picLocks noChangeAspect="1"/>
            </p:cNvPicPr>
            <p:nvPr/>
          </p:nvPicPr>
          <p:blipFill>
            <a:blip r:embed="rId8"/>
            <a:stretch>
              <a:fillRect/>
            </a:stretch>
          </p:blipFill>
          <p:spPr>
            <a:xfrm>
              <a:off x="4077260" y="4141358"/>
              <a:ext cx="1886790" cy="808625"/>
            </a:xfrm>
            <a:prstGeom prst="rect">
              <a:avLst/>
            </a:prstGeom>
          </p:spPr>
        </p:pic>
        <p:sp>
          <p:nvSpPr>
            <p:cNvPr id="120" name="TextBox 119">
              <a:extLst>
                <a:ext uri="{FF2B5EF4-FFF2-40B4-BE49-F238E27FC236}">
                  <a16:creationId xmlns:a16="http://schemas.microsoft.com/office/drawing/2014/main" id="{C72EC3C4-FE96-42E5-93E1-A86C65ADE722}"/>
                </a:ext>
              </a:extLst>
            </p:cNvPr>
            <p:cNvSpPr txBox="1"/>
            <p:nvPr/>
          </p:nvSpPr>
          <p:spPr>
            <a:xfrm>
              <a:off x="5467733" y="3821803"/>
              <a:ext cx="1015465" cy="253916"/>
            </a:xfrm>
            <a:prstGeom prst="rect">
              <a:avLst/>
            </a:prstGeom>
            <a:noFill/>
          </p:spPr>
          <p:txBody>
            <a:bodyPr wrap="square" rtlCol="0">
              <a:spAutoFit/>
            </a:bodyPr>
            <a:lstStyle/>
            <a:p>
              <a:r>
                <a:rPr lang="en-US" sz="1050" b="1" dirty="0">
                  <a:latin typeface="Times New Roman" panose="02020603050405020304" pitchFamily="18" charset="0"/>
                  <a:cs typeface="Times New Roman" panose="02020603050405020304" pitchFamily="18" charset="0"/>
                </a:rPr>
                <a:t>Data Analysis</a:t>
              </a:r>
            </a:p>
          </p:txBody>
        </p:sp>
      </p:grpSp>
      <p:sp>
        <p:nvSpPr>
          <p:cNvPr id="126" name="Rectangle 125">
            <a:extLst>
              <a:ext uri="{FF2B5EF4-FFF2-40B4-BE49-F238E27FC236}">
                <a16:creationId xmlns:a16="http://schemas.microsoft.com/office/drawing/2014/main" id="{48BD344C-728F-43A7-BEF7-C30F2423D56D}"/>
              </a:ext>
            </a:extLst>
          </p:cNvPr>
          <p:cNvSpPr/>
          <p:nvPr/>
        </p:nvSpPr>
        <p:spPr>
          <a:xfrm>
            <a:off x="6770253" y="570773"/>
            <a:ext cx="2491159" cy="4151387"/>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7" name="Picture 2" descr="pahalı makine gider mouse intestine - wasat-party.org">
            <a:extLst>
              <a:ext uri="{FF2B5EF4-FFF2-40B4-BE49-F238E27FC236}">
                <a16:creationId xmlns:a16="http://schemas.microsoft.com/office/drawing/2014/main" id="{109A091F-E633-4C5D-8F84-22ECC65553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1701" y="648408"/>
            <a:ext cx="737842" cy="1084827"/>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Animal Model Assessment › Get more information - Lampe &amp; Company">
            <a:extLst>
              <a:ext uri="{FF2B5EF4-FFF2-40B4-BE49-F238E27FC236}">
                <a16:creationId xmlns:a16="http://schemas.microsoft.com/office/drawing/2014/main" id="{55860C7D-84D0-40B0-8D1B-A297FA05C6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9092" y="613993"/>
            <a:ext cx="786384" cy="786384"/>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Animal Model Assessment › Get more information - Lampe &amp; Company">
            <a:extLst>
              <a:ext uri="{FF2B5EF4-FFF2-40B4-BE49-F238E27FC236}">
                <a16:creationId xmlns:a16="http://schemas.microsoft.com/office/drawing/2014/main" id="{BB5201DC-7474-4D5E-B707-529566A741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2714" y="608823"/>
            <a:ext cx="786384" cy="786384"/>
          </a:xfrm>
          <a:prstGeom prst="rect">
            <a:avLst/>
          </a:prstGeom>
          <a:noFill/>
          <a:extLst>
            <a:ext uri="{909E8E84-426E-40DD-AFC4-6F175D3DCCD1}">
              <a14:hiddenFill xmlns:a14="http://schemas.microsoft.com/office/drawing/2010/main">
                <a:solidFill>
                  <a:srgbClr val="FFFFFF"/>
                </a:solidFill>
              </a14:hiddenFill>
            </a:ext>
          </a:extLst>
        </p:spPr>
      </p:pic>
      <p:sp>
        <p:nvSpPr>
          <p:cNvPr id="132" name="Oval 131">
            <a:extLst>
              <a:ext uri="{FF2B5EF4-FFF2-40B4-BE49-F238E27FC236}">
                <a16:creationId xmlns:a16="http://schemas.microsoft.com/office/drawing/2014/main" id="{8200D39B-7C3A-424F-8799-AEB3D0D7D8F9}"/>
              </a:ext>
            </a:extLst>
          </p:cNvPr>
          <p:cNvSpPr/>
          <p:nvPr/>
        </p:nvSpPr>
        <p:spPr>
          <a:xfrm>
            <a:off x="8732378" y="869427"/>
            <a:ext cx="94489" cy="7772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51118FF2-DA04-4431-A913-B999F2D71FF2}"/>
              </a:ext>
            </a:extLst>
          </p:cNvPr>
          <p:cNvSpPr/>
          <p:nvPr/>
        </p:nvSpPr>
        <p:spPr>
          <a:xfrm>
            <a:off x="7171235" y="867953"/>
            <a:ext cx="94489" cy="7772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TextBox 133">
            <a:extLst>
              <a:ext uri="{FF2B5EF4-FFF2-40B4-BE49-F238E27FC236}">
                <a16:creationId xmlns:a16="http://schemas.microsoft.com/office/drawing/2014/main" id="{79873CC5-A36D-4D47-A75B-C0C4AF722282}"/>
              </a:ext>
            </a:extLst>
          </p:cNvPr>
          <p:cNvSpPr txBox="1"/>
          <p:nvPr/>
        </p:nvSpPr>
        <p:spPr>
          <a:xfrm>
            <a:off x="6914984" y="1199637"/>
            <a:ext cx="678792" cy="253916"/>
          </a:xfrm>
          <a:prstGeom prst="rect">
            <a:avLst/>
          </a:prstGeom>
          <a:noFill/>
        </p:spPr>
        <p:txBody>
          <a:bodyPr wrap="square" rtlCol="0">
            <a:spAutoFit/>
          </a:bodyPr>
          <a:lstStyle/>
          <a:p>
            <a:r>
              <a:rPr lang="en-US" sz="1050" b="1" dirty="0">
                <a:solidFill>
                  <a:srgbClr val="00B0F0"/>
                </a:solidFill>
                <a:latin typeface="Times New Roman" panose="02020603050405020304" pitchFamily="18" charset="0"/>
                <a:cs typeface="Times New Roman" panose="02020603050405020304" pitchFamily="18" charset="0"/>
              </a:rPr>
              <a:t>Healthy</a:t>
            </a:r>
          </a:p>
        </p:txBody>
      </p:sp>
      <p:sp>
        <p:nvSpPr>
          <p:cNvPr id="136" name="TextBox 135">
            <a:extLst>
              <a:ext uri="{FF2B5EF4-FFF2-40B4-BE49-F238E27FC236}">
                <a16:creationId xmlns:a16="http://schemas.microsoft.com/office/drawing/2014/main" id="{88E549F2-1FE6-40E3-A2C6-28485511B5FA}"/>
              </a:ext>
            </a:extLst>
          </p:cNvPr>
          <p:cNvSpPr txBox="1"/>
          <p:nvPr/>
        </p:nvSpPr>
        <p:spPr>
          <a:xfrm>
            <a:off x="8549652" y="1208255"/>
            <a:ext cx="521560" cy="253916"/>
          </a:xfrm>
          <a:prstGeom prst="rect">
            <a:avLst/>
          </a:prstGeom>
          <a:noFill/>
        </p:spPr>
        <p:txBody>
          <a:bodyPr wrap="square" rtlCol="0">
            <a:spAutoFit/>
          </a:bodyPr>
          <a:lstStyle/>
          <a:p>
            <a:r>
              <a:rPr lang="en-US" sz="1050" b="1" dirty="0">
                <a:solidFill>
                  <a:srgbClr val="C00000"/>
                </a:solidFill>
                <a:latin typeface="Times New Roman" panose="02020603050405020304" pitchFamily="18" charset="0"/>
                <a:cs typeface="Times New Roman" panose="02020603050405020304" pitchFamily="18" charset="0"/>
              </a:rPr>
              <a:t>CRC</a:t>
            </a:r>
          </a:p>
        </p:txBody>
      </p:sp>
      <p:sp>
        <p:nvSpPr>
          <p:cNvPr id="144" name="TextBox 143">
            <a:extLst>
              <a:ext uri="{FF2B5EF4-FFF2-40B4-BE49-F238E27FC236}">
                <a16:creationId xmlns:a16="http://schemas.microsoft.com/office/drawing/2014/main" id="{601D96FD-1972-473F-ACBD-38939C493DBD}"/>
              </a:ext>
            </a:extLst>
          </p:cNvPr>
          <p:cNvSpPr txBox="1"/>
          <p:nvPr/>
        </p:nvSpPr>
        <p:spPr>
          <a:xfrm>
            <a:off x="8349743" y="1408738"/>
            <a:ext cx="737842" cy="253916"/>
          </a:xfrm>
          <a:prstGeom prst="rect">
            <a:avLst/>
          </a:prstGeom>
          <a:noFill/>
        </p:spPr>
        <p:txBody>
          <a:bodyPr wrap="square" rtlCol="0">
            <a:spAutoFit/>
          </a:bodyPr>
          <a:lstStyle/>
          <a:p>
            <a:r>
              <a:rPr lang="en-US" sz="1050" b="1" dirty="0">
                <a:latin typeface="Times New Roman" panose="02020603050405020304" pitchFamily="18" charset="0"/>
                <a:cs typeface="Times New Roman" panose="02020603050405020304" pitchFamily="18" charset="0"/>
              </a:rPr>
              <a:t>Colon</a:t>
            </a:r>
          </a:p>
        </p:txBody>
      </p:sp>
      <p:sp>
        <p:nvSpPr>
          <p:cNvPr id="151" name="TextBox 150">
            <a:extLst>
              <a:ext uri="{FF2B5EF4-FFF2-40B4-BE49-F238E27FC236}">
                <a16:creationId xmlns:a16="http://schemas.microsoft.com/office/drawing/2014/main" id="{9ED5B0C0-3271-4D91-A3A3-77F2642EA003}"/>
              </a:ext>
            </a:extLst>
          </p:cNvPr>
          <p:cNvSpPr txBox="1"/>
          <p:nvPr/>
        </p:nvSpPr>
        <p:spPr>
          <a:xfrm>
            <a:off x="7540939" y="2919635"/>
            <a:ext cx="1024333" cy="253916"/>
          </a:xfrm>
          <a:prstGeom prst="rect">
            <a:avLst/>
          </a:prstGeom>
          <a:noFill/>
        </p:spPr>
        <p:txBody>
          <a:bodyPr wrap="square" rtlCol="0">
            <a:spAutoFit/>
          </a:bodyPr>
          <a:lstStyle/>
          <a:p>
            <a:r>
              <a:rPr lang="en-US" sz="1050" b="1" dirty="0">
                <a:latin typeface="Times New Roman" panose="02020603050405020304" pitchFamily="18" charset="0"/>
                <a:cs typeface="Times New Roman" panose="02020603050405020304" pitchFamily="18" charset="0"/>
              </a:rPr>
              <a:t>Data Analysis</a:t>
            </a:r>
          </a:p>
        </p:txBody>
      </p:sp>
      <p:sp>
        <p:nvSpPr>
          <p:cNvPr id="152" name="TextBox 151">
            <a:extLst>
              <a:ext uri="{FF2B5EF4-FFF2-40B4-BE49-F238E27FC236}">
                <a16:creationId xmlns:a16="http://schemas.microsoft.com/office/drawing/2014/main" id="{5BC442B3-294B-4E45-916A-4E47112E1E5A}"/>
              </a:ext>
            </a:extLst>
          </p:cNvPr>
          <p:cNvSpPr txBox="1"/>
          <p:nvPr/>
        </p:nvSpPr>
        <p:spPr>
          <a:xfrm>
            <a:off x="6860688" y="108880"/>
            <a:ext cx="2368735" cy="461665"/>
          </a:xfrm>
          <a:prstGeom prst="rect">
            <a:avLst/>
          </a:prstGeom>
          <a:no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3. Single cell genomics</a:t>
            </a:r>
          </a:p>
          <a:p>
            <a:pPr algn="ctr"/>
            <a:r>
              <a:rPr lang="en-US" sz="1200" b="1" dirty="0">
                <a:latin typeface="Times New Roman" panose="02020603050405020304" pitchFamily="18" charset="0"/>
                <a:cs typeface="Times New Roman" panose="02020603050405020304" pitchFamily="18" charset="0"/>
              </a:rPr>
              <a:t>(</a:t>
            </a:r>
            <a:r>
              <a:rPr lang="en-US" sz="1200" b="1" dirty="0" err="1">
                <a:latin typeface="Times New Roman" panose="02020603050405020304" pitchFamily="18" charset="0"/>
                <a:cs typeface="Times New Roman" panose="02020603050405020304" pitchFamily="18" charset="0"/>
              </a:rPr>
              <a:t>scRNAseq</a:t>
            </a:r>
            <a:r>
              <a:rPr lang="en-US" sz="1200" b="1"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DFC07F88-686B-CDF9-0CB6-255173FFE03E}"/>
              </a:ext>
            </a:extLst>
          </p:cNvPr>
          <p:cNvPicPr>
            <a:picLocks noChangeAspect="1"/>
          </p:cNvPicPr>
          <p:nvPr/>
        </p:nvPicPr>
        <p:blipFill>
          <a:blip r:embed="rId9"/>
          <a:stretch>
            <a:fillRect/>
          </a:stretch>
        </p:blipFill>
        <p:spPr>
          <a:xfrm>
            <a:off x="6819021" y="1822243"/>
            <a:ext cx="1484328" cy="975927"/>
          </a:xfrm>
          <a:prstGeom prst="rect">
            <a:avLst/>
          </a:prstGeom>
        </p:spPr>
      </p:pic>
      <p:sp>
        <p:nvSpPr>
          <p:cNvPr id="148" name="TextBox 147">
            <a:extLst>
              <a:ext uri="{FF2B5EF4-FFF2-40B4-BE49-F238E27FC236}">
                <a16:creationId xmlns:a16="http://schemas.microsoft.com/office/drawing/2014/main" id="{BC059131-F552-44E5-8FDC-EC295785BDB3}"/>
              </a:ext>
            </a:extLst>
          </p:cNvPr>
          <p:cNvSpPr txBox="1"/>
          <p:nvPr/>
        </p:nvSpPr>
        <p:spPr>
          <a:xfrm>
            <a:off x="8349882" y="2009328"/>
            <a:ext cx="910279" cy="253916"/>
          </a:xfrm>
          <a:prstGeom prst="rect">
            <a:avLst/>
          </a:prstGeom>
          <a:noFill/>
        </p:spPr>
        <p:txBody>
          <a:bodyPr wrap="square" rtlCol="0">
            <a:spAutoFit/>
          </a:bodyPr>
          <a:lstStyle/>
          <a:p>
            <a:r>
              <a:rPr lang="en-US" sz="1050" b="1" dirty="0">
                <a:latin typeface="Times New Roman" panose="02020603050405020304" pitchFamily="18" charset="0"/>
                <a:cs typeface="Times New Roman" panose="02020603050405020304" pitchFamily="18" charset="0"/>
              </a:rPr>
              <a:t>scRNA-seq</a:t>
            </a:r>
          </a:p>
        </p:txBody>
      </p:sp>
      <p:grpSp>
        <p:nvGrpSpPr>
          <p:cNvPr id="71" name="Group 70">
            <a:extLst>
              <a:ext uri="{FF2B5EF4-FFF2-40B4-BE49-F238E27FC236}">
                <a16:creationId xmlns:a16="http://schemas.microsoft.com/office/drawing/2014/main" id="{0F07BB86-32C8-2066-5D63-5315C68A626A}"/>
              </a:ext>
            </a:extLst>
          </p:cNvPr>
          <p:cNvGrpSpPr/>
          <p:nvPr/>
        </p:nvGrpSpPr>
        <p:grpSpPr>
          <a:xfrm>
            <a:off x="6938473" y="3787841"/>
            <a:ext cx="681605" cy="862023"/>
            <a:chOff x="6874744" y="3767465"/>
            <a:chExt cx="681605" cy="862023"/>
          </a:xfrm>
        </p:grpSpPr>
        <p:sp>
          <p:nvSpPr>
            <p:cNvPr id="5" name="Oval 4">
              <a:extLst>
                <a:ext uri="{FF2B5EF4-FFF2-40B4-BE49-F238E27FC236}">
                  <a16:creationId xmlns:a16="http://schemas.microsoft.com/office/drawing/2014/main" id="{9979C21C-6493-A2C4-444B-AA35CE8BDE56}"/>
                </a:ext>
              </a:extLst>
            </p:cNvPr>
            <p:cNvSpPr/>
            <p:nvPr/>
          </p:nvSpPr>
          <p:spPr>
            <a:xfrm>
              <a:off x="7088105" y="3835095"/>
              <a:ext cx="45719" cy="5350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D26ADCA9-F7DF-300A-244B-856239C9AF6A}"/>
                </a:ext>
              </a:extLst>
            </p:cNvPr>
            <p:cNvSpPr/>
            <p:nvPr/>
          </p:nvSpPr>
          <p:spPr>
            <a:xfrm>
              <a:off x="7157375" y="3898825"/>
              <a:ext cx="45719" cy="5350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1F683C36-6483-B993-7291-1CEAD893CDE6}"/>
                </a:ext>
              </a:extLst>
            </p:cNvPr>
            <p:cNvSpPr/>
            <p:nvPr/>
          </p:nvSpPr>
          <p:spPr>
            <a:xfrm>
              <a:off x="7207253" y="3821240"/>
              <a:ext cx="45719" cy="5350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25AD856-1A53-BE35-7CEA-57CA769607FA}"/>
                </a:ext>
              </a:extLst>
            </p:cNvPr>
            <p:cNvSpPr/>
            <p:nvPr/>
          </p:nvSpPr>
          <p:spPr>
            <a:xfrm>
              <a:off x="7052084" y="3948701"/>
              <a:ext cx="45719" cy="5350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1733F0A0-C31F-B819-2BA1-1159BAB491AC}"/>
                </a:ext>
              </a:extLst>
            </p:cNvPr>
            <p:cNvSpPr/>
            <p:nvPr/>
          </p:nvSpPr>
          <p:spPr>
            <a:xfrm>
              <a:off x="7151835" y="3987495"/>
              <a:ext cx="45719" cy="5350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A8C54791-DF39-1772-32A4-AF3CF463DA17}"/>
                </a:ext>
              </a:extLst>
            </p:cNvPr>
            <p:cNvSpPr/>
            <p:nvPr/>
          </p:nvSpPr>
          <p:spPr>
            <a:xfrm>
              <a:off x="7090876" y="4153752"/>
              <a:ext cx="45719" cy="53503"/>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9EE86E42-2E12-19C8-A665-571E9E007869}"/>
                </a:ext>
              </a:extLst>
            </p:cNvPr>
            <p:cNvSpPr/>
            <p:nvPr/>
          </p:nvSpPr>
          <p:spPr>
            <a:xfrm>
              <a:off x="7179543" y="4170378"/>
              <a:ext cx="45719" cy="53503"/>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06CF8104-85E2-5A9D-4170-2C1A15196937}"/>
                </a:ext>
              </a:extLst>
            </p:cNvPr>
            <p:cNvSpPr/>
            <p:nvPr/>
          </p:nvSpPr>
          <p:spPr>
            <a:xfrm>
              <a:off x="7146293" y="4247962"/>
              <a:ext cx="45719" cy="53503"/>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1A560770-F9E3-D471-9C89-57019EB407C1}"/>
                </a:ext>
              </a:extLst>
            </p:cNvPr>
            <p:cNvSpPr/>
            <p:nvPr/>
          </p:nvSpPr>
          <p:spPr>
            <a:xfrm>
              <a:off x="7035460" y="4209172"/>
              <a:ext cx="45719" cy="53503"/>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4B8BE08C-5BE6-1B62-3C28-AA7C427D426F}"/>
                </a:ext>
              </a:extLst>
            </p:cNvPr>
            <p:cNvSpPr/>
            <p:nvPr/>
          </p:nvSpPr>
          <p:spPr>
            <a:xfrm>
              <a:off x="7240505" y="4375421"/>
              <a:ext cx="45719" cy="53503"/>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BB36B8BD-4B8E-6784-644B-F011E9A88C8A}"/>
                </a:ext>
              </a:extLst>
            </p:cNvPr>
            <p:cNvSpPr/>
            <p:nvPr/>
          </p:nvSpPr>
          <p:spPr>
            <a:xfrm>
              <a:off x="7240505" y="4458551"/>
              <a:ext cx="45719" cy="5350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A00E4808-8310-C7D2-B5E8-8C40DF08B038}"/>
                </a:ext>
              </a:extLst>
            </p:cNvPr>
            <p:cNvSpPr/>
            <p:nvPr/>
          </p:nvSpPr>
          <p:spPr>
            <a:xfrm>
              <a:off x="7318091" y="4419756"/>
              <a:ext cx="45719" cy="5350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8E00157F-1DB3-BEE4-B4D9-949D9CA15628}"/>
                </a:ext>
              </a:extLst>
            </p:cNvPr>
            <p:cNvSpPr/>
            <p:nvPr/>
          </p:nvSpPr>
          <p:spPr>
            <a:xfrm>
              <a:off x="7312549" y="4513967"/>
              <a:ext cx="45719" cy="53503"/>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54342130-C4CA-E87C-E54A-0F9F63187014}"/>
                </a:ext>
              </a:extLst>
            </p:cNvPr>
            <p:cNvSpPr/>
            <p:nvPr/>
          </p:nvSpPr>
          <p:spPr>
            <a:xfrm>
              <a:off x="7240505" y="4547220"/>
              <a:ext cx="45719" cy="5350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0202CD7A-308D-E510-2542-942AEDF70B59}"/>
                </a:ext>
              </a:extLst>
            </p:cNvPr>
            <p:cNvSpPr/>
            <p:nvPr/>
          </p:nvSpPr>
          <p:spPr>
            <a:xfrm>
              <a:off x="7185085" y="4453010"/>
              <a:ext cx="45719" cy="5350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06E67F84-B41A-36AD-3564-64AE5484B6D5}"/>
                </a:ext>
              </a:extLst>
            </p:cNvPr>
            <p:cNvSpPr/>
            <p:nvPr/>
          </p:nvSpPr>
          <p:spPr>
            <a:xfrm>
              <a:off x="6952331" y="4364336"/>
              <a:ext cx="45719" cy="53503"/>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E664A4D6-B354-3D47-E6FD-5221FC101107}"/>
                </a:ext>
              </a:extLst>
            </p:cNvPr>
            <p:cNvSpPr/>
            <p:nvPr/>
          </p:nvSpPr>
          <p:spPr>
            <a:xfrm>
              <a:off x="7029914" y="4375423"/>
              <a:ext cx="45719" cy="53503"/>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5AED7D42-4E8C-003C-E6EA-C480DABB0881}"/>
                </a:ext>
              </a:extLst>
            </p:cNvPr>
            <p:cNvSpPr/>
            <p:nvPr/>
          </p:nvSpPr>
          <p:spPr>
            <a:xfrm>
              <a:off x="6985579" y="4458548"/>
              <a:ext cx="45719" cy="53503"/>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93CFA42A-4AFB-9A82-4854-357D3B886C12}"/>
                </a:ext>
              </a:extLst>
            </p:cNvPr>
            <p:cNvSpPr/>
            <p:nvPr/>
          </p:nvSpPr>
          <p:spPr>
            <a:xfrm>
              <a:off x="6919079" y="4430840"/>
              <a:ext cx="45719" cy="53503"/>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5D5F9DC2-BBA2-4444-2D44-9B024B2EEC66}"/>
                </a:ext>
              </a:extLst>
            </p:cNvPr>
            <p:cNvSpPr/>
            <p:nvPr/>
          </p:nvSpPr>
          <p:spPr>
            <a:xfrm>
              <a:off x="7074250" y="4464090"/>
              <a:ext cx="45719" cy="53503"/>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CD7B82D0-53FC-B9B6-8710-141E658EEC2E}"/>
                </a:ext>
              </a:extLst>
            </p:cNvPr>
            <p:cNvSpPr/>
            <p:nvPr/>
          </p:nvSpPr>
          <p:spPr>
            <a:xfrm>
              <a:off x="6952331" y="4519512"/>
              <a:ext cx="45719" cy="5350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3893641B-CF9E-EE6E-F55D-DB23E8BDABD3}"/>
                </a:ext>
              </a:extLst>
            </p:cNvPr>
            <p:cNvSpPr/>
            <p:nvPr/>
          </p:nvSpPr>
          <p:spPr>
            <a:xfrm>
              <a:off x="7035458" y="4541674"/>
              <a:ext cx="45719" cy="53503"/>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F3CB8901-7146-AE3F-9B31-E3621F91E552}"/>
                </a:ext>
              </a:extLst>
            </p:cNvPr>
            <p:cNvSpPr/>
            <p:nvPr/>
          </p:nvSpPr>
          <p:spPr>
            <a:xfrm>
              <a:off x="6874744" y="4497341"/>
              <a:ext cx="45719" cy="53503"/>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D191F88C-2F12-6BFA-36DA-8F6BADB3F3D5}"/>
                </a:ext>
              </a:extLst>
            </p:cNvPr>
            <p:cNvSpPr/>
            <p:nvPr/>
          </p:nvSpPr>
          <p:spPr>
            <a:xfrm>
              <a:off x="7005290" y="3767465"/>
              <a:ext cx="312801" cy="317521"/>
            </a:xfrm>
            <a:prstGeom prst="ellipse">
              <a:avLst/>
            </a:prstGeom>
            <a:solidFill>
              <a:srgbClr val="FBE5D6">
                <a:alpha val="25098"/>
              </a:srgbClr>
            </a:solidFill>
            <a:ln w="190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a:extLst>
                <a:ext uri="{FF2B5EF4-FFF2-40B4-BE49-F238E27FC236}">
                  <a16:creationId xmlns:a16="http://schemas.microsoft.com/office/drawing/2014/main" id="{F81726FC-B81A-1838-658D-CD666B9974C1}"/>
                </a:ext>
              </a:extLst>
            </p:cNvPr>
            <p:cNvSpPr/>
            <p:nvPr/>
          </p:nvSpPr>
          <p:spPr>
            <a:xfrm>
              <a:off x="7007578" y="4094773"/>
              <a:ext cx="255806" cy="246456"/>
            </a:xfrm>
            <a:prstGeom prst="ellipse">
              <a:avLst/>
            </a:pr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7618B978-A6A6-861D-CB8D-A48B7530FCFD}"/>
                </a:ext>
              </a:extLst>
            </p:cNvPr>
            <p:cNvSpPr/>
            <p:nvPr/>
          </p:nvSpPr>
          <p:spPr>
            <a:xfrm>
              <a:off x="7412266" y="4054472"/>
              <a:ext cx="45719" cy="53503"/>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a:extLst>
                <a:ext uri="{FF2B5EF4-FFF2-40B4-BE49-F238E27FC236}">
                  <a16:creationId xmlns:a16="http://schemas.microsoft.com/office/drawing/2014/main" id="{4BF2CAEB-81C0-3AFB-BE7B-EAC00E93FC11}"/>
                </a:ext>
              </a:extLst>
            </p:cNvPr>
            <p:cNvSpPr/>
            <p:nvPr/>
          </p:nvSpPr>
          <p:spPr>
            <a:xfrm>
              <a:off x="7452530" y="4116999"/>
              <a:ext cx="45719" cy="53503"/>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7ADB63D6-8A52-49AC-48F2-6DE968ABB38F}"/>
                </a:ext>
              </a:extLst>
            </p:cNvPr>
            <p:cNvSpPr/>
            <p:nvPr/>
          </p:nvSpPr>
          <p:spPr>
            <a:xfrm>
              <a:off x="7389406" y="4139059"/>
              <a:ext cx="45719" cy="53503"/>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a:extLst>
                <a:ext uri="{FF2B5EF4-FFF2-40B4-BE49-F238E27FC236}">
                  <a16:creationId xmlns:a16="http://schemas.microsoft.com/office/drawing/2014/main" id="{F980CDE5-A110-FDC4-0E1F-39D1F625EB7F}"/>
                </a:ext>
              </a:extLst>
            </p:cNvPr>
            <p:cNvSpPr/>
            <p:nvPr/>
          </p:nvSpPr>
          <p:spPr>
            <a:xfrm>
              <a:off x="7475389" y="4027720"/>
              <a:ext cx="45719" cy="53503"/>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Oval 54">
              <a:extLst>
                <a:ext uri="{FF2B5EF4-FFF2-40B4-BE49-F238E27FC236}">
                  <a16:creationId xmlns:a16="http://schemas.microsoft.com/office/drawing/2014/main" id="{1C9E4863-9D95-4991-382F-4E8694680EF6}"/>
                </a:ext>
              </a:extLst>
            </p:cNvPr>
            <p:cNvSpPr/>
            <p:nvPr/>
          </p:nvSpPr>
          <p:spPr>
            <a:xfrm>
              <a:off x="7452529" y="4247562"/>
              <a:ext cx="45719" cy="5350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Oval 55">
              <a:extLst>
                <a:ext uri="{FF2B5EF4-FFF2-40B4-BE49-F238E27FC236}">
                  <a16:creationId xmlns:a16="http://schemas.microsoft.com/office/drawing/2014/main" id="{5D3E3E9E-761F-20AF-72B4-4A78AADEDCFC}"/>
                </a:ext>
              </a:extLst>
            </p:cNvPr>
            <p:cNvSpPr/>
            <p:nvPr/>
          </p:nvSpPr>
          <p:spPr>
            <a:xfrm>
              <a:off x="7510630" y="4321918"/>
              <a:ext cx="45719" cy="5350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Oval 56">
              <a:extLst>
                <a:ext uri="{FF2B5EF4-FFF2-40B4-BE49-F238E27FC236}">
                  <a16:creationId xmlns:a16="http://schemas.microsoft.com/office/drawing/2014/main" id="{85A86E03-77F7-DA12-8544-3DF4CC7733E6}"/>
                </a:ext>
              </a:extLst>
            </p:cNvPr>
            <p:cNvSpPr/>
            <p:nvPr/>
          </p:nvSpPr>
          <p:spPr>
            <a:xfrm>
              <a:off x="7369300" y="4245567"/>
              <a:ext cx="45719" cy="5350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a:extLst>
                <a:ext uri="{FF2B5EF4-FFF2-40B4-BE49-F238E27FC236}">
                  <a16:creationId xmlns:a16="http://schemas.microsoft.com/office/drawing/2014/main" id="{BEF3FA3B-82A0-E910-0064-02BA64D01420}"/>
                </a:ext>
              </a:extLst>
            </p:cNvPr>
            <p:cNvSpPr/>
            <p:nvPr/>
          </p:nvSpPr>
          <p:spPr>
            <a:xfrm>
              <a:off x="7140749" y="4330033"/>
              <a:ext cx="294774" cy="299455"/>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Oval 71">
            <a:extLst>
              <a:ext uri="{FF2B5EF4-FFF2-40B4-BE49-F238E27FC236}">
                <a16:creationId xmlns:a16="http://schemas.microsoft.com/office/drawing/2014/main" id="{8F4E94F7-0FDD-4F5C-6311-51E27E6F1CDB}"/>
              </a:ext>
            </a:extLst>
          </p:cNvPr>
          <p:cNvSpPr/>
          <p:nvPr/>
        </p:nvSpPr>
        <p:spPr>
          <a:xfrm>
            <a:off x="6892123" y="3524595"/>
            <a:ext cx="45719" cy="53503"/>
          </a:xfrm>
          <a:prstGeom prst="ellipse">
            <a:avLst/>
          </a:prstGeom>
          <a:solidFill>
            <a:srgbClr val="00B0F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TextBox 72">
            <a:extLst>
              <a:ext uri="{FF2B5EF4-FFF2-40B4-BE49-F238E27FC236}">
                <a16:creationId xmlns:a16="http://schemas.microsoft.com/office/drawing/2014/main" id="{2AA209EB-7B8F-0409-DF7D-9C9B206532C0}"/>
              </a:ext>
            </a:extLst>
          </p:cNvPr>
          <p:cNvSpPr txBox="1"/>
          <p:nvPr/>
        </p:nvSpPr>
        <p:spPr>
          <a:xfrm>
            <a:off x="6899151" y="3432726"/>
            <a:ext cx="591751" cy="246221"/>
          </a:xfrm>
          <a:prstGeom prst="rect">
            <a:avLst/>
          </a:prstGeom>
          <a:noFill/>
        </p:spPr>
        <p:txBody>
          <a:bodyPr wrap="square" rtlCol="0">
            <a:spAutoFit/>
          </a:bodyPr>
          <a:lstStyle/>
          <a:p>
            <a:r>
              <a:rPr lang="en-IN" sz="1000" dirty="0">
                <a:latin typeface="Times New Roman" panose="02020603050405020304" pitchFamily="18" charset="0"/>
                <a:cs typeface="Times New Roman" panose="02020603050405020304" pitchFamily="18" charset="0"/>
              </a:rPr>
              <a:t>Healthy</a:t>
            </a:r>
          </a:p>
        </p:txBody>
      </p:sp>
      <p:sp>
        <p:nvSpPr>
          <p:cNvPr id="76" name="Oval 75">
            <a:extLst>
              <a:ext uri="{FF2B5EF4-FFF2-40B4-BE49-F238E27FC236}">
                <a16:creationId xmlns:a16="http://schemas.microsoft.com/office/drawing/2014/main" id="{44EC7B23-6E43-7CE0-77A0-A824B8C60B35}"/>
              </a:ext>
            </a:extLst>
          </p:cNvPr>
          <p:cNvSpPr/>
          <p:nvPr/>
        </p:nvSpPr>
        <p:spPr>
          <a:xfrm>
            <a:off x="6892124" y="3667108"/>
            <a:ext cx="45719" cy="5350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id="{94BA3957-15A1-D57C-44FC-507AB54FA393}"/>
              </a:ext>
            </a:extLst>
          </p:cNvPr>
          <p:cNvSpPr txBox="1"/>
          <p:nvPr/>
        </p:nvSpPr>
        <p:spPr>
          <a:xfrm>
            <a:off x="6878791" y="3574110"/>
            <a:ext cx="550065" cy="246221"/>
          </a:xfrm>
          <a:prstGeom prst="rect">
            <a:avLst/>
          </a:prstGeom>
          <a:noFill/>
        </p:spPr>
        <p:txBody>
          <a:bodyPr wrap="square" rtlCol="0">
            <a:spAutoFit/>
          </a:bodyPr>
          <a:lstStyle/>
          <a:p>
            <a:r>
              <a:rPr lang="en-IN" sz="1000" dirty="0">
                <a:latin typeface="Times New Roman" panose="02020603050405020304" pitchFamily="18" charset="0"/>
                <a:cs typeface="Times New Roman" panose="02020603050405020304" pitchFamily="18" charset="0"/>
              </a:rPr>
              <a:t>CRC</a:t>
            </a:r>
          </a:p>
        </p:txBody>
      </p:sp>
      <p:cxnSp>
        <p:nvCxnSpPr>
          <p:cNvPr id="81" name="Straight Arrow Connector 80">
            <a:extLst>
              <a:ext uri="{FF2B5EF4-FFF2-40B4-BE49-F238E27FC236}">
                <a16:creationId xmlns:a16="http://schemas.microsoft.com/office/drawing/2014/main" id="{36C51099-BD1E-692C-1315-8A6989C6AC28}"/>
              </a:ext>
            </a:extLst>
          </p:cNvPr>
          <p:cNvCxnSpPr>
            <a:cxnSpLocks/>
            <a:stCxn id="46" idx="6"/>
            <a:endCxn id="118" idx="1"/>
          </p:cNvCxnSpPr>
          <p:nvPr/>
        </p:nvCxnSpPr>
        <p:spPr>
          <a:xfrm>
            <a:off x="7381820" y="3946602"/>
            <a:ext cx="511325" cy="120509"/>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C7FC57A-4133-5C0D-1808-AC0D26EE289C}"/>
              </a:ext>
            </a:extLst>
          </p:cNvPr>
          <p:cNvCxnSpPr>
            <a:cxnSpLocks/>
            <a:stCxn id="49" idx="7"/>
            <a:endCxn id="156" idx="1"/>
          </p:cNvCxnSpPr>
          <p:nvPr/>
        </p:nvCxnSpPr>
        <p:spPr>
          <a:xfrm>
            <a:off x="7289651" y="4151242"/>
            <a:ext cx="603493" cy="69399"/>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C5EA2D60-CFB0-20C2-6451-52CB9D749C89}"/>
              </a:ext>
            </a:extLst>
          </p:cNvPr>
          <p:cNvSpPr txBox="1"/>
          <p:nvPr/>
        </p:nvSpPr>
        <p:spPr>
          <a:xfrm>
            <a:off x="7944140" y="3198041"/>
            <a:ext cx="1285283" cy="338554"/>
          </a:xfrm>
          <a:prstGeom prst="rect">
            <a:avLst/>
          </a:prstGeom>
          <a:noFill/>
        </p:spPr>
        <p:txBody>
          <a:bodyPr wrap="square" rtlCol="0">
            <a:spAutoFit/>
          </a:bodyPr>
          <a:lstStyle/>
          <a:p>
            <a:r>
              <a:rPr lang="en-IN" sz="800" b="1" u="sng" dirty="0">
                <a:latin typeface="Times New Roman" panose="02020603050405020304" pitchFamily="18" charset="0"/>
                <a:cs typeface="Times New Roman" panose="02020603050405020304" pitchFamily="18" charset="0"/>
              </a:rPr>
              <a:t>Cell type identification &amp; characterization</a:t>
            </a:r>
            <a:endParaRPr lang="en-IN" sz="1000" dirty="0">
              <a:latin typeface="Times New Roman" panose="02020603050405020304" pitchFamily="18" charset="0"/>
              <a:cs typeface="Times New Roman" panose="02020603050405020304" pitchFamily="18" charset="0"/>
            </a:endParaRPr>
          </a:p>
        </p:txBody>
      </p:sp>
      <p:sp>
        <p:nvSpPr>
          <p:cNvPr id="91" name="TextBox 90">
            <a:extLst>
              <a:ext uri="{FF2B5EF4-FFF2-40B4-BE49-F238E27FC236}">
                <a16:creationId xmlns:a16="http://schemas.microsoft.com/office/drawing/2014/main" id="{343CE3A1-DF98-A3D2-09EA-F3B91E1AC340}"/>
              </a:ext>
            </a:extLst>
          </p:cNvPr>
          <p:cNvSpPr txBox="1"/>
          <p:nvPr/>
        </p:nvSpPr>
        <p:spPr>
          <a:xfrm>
            <a:off x="7882094" y="3502937"/>
            <a:ext cx="759835" cy="307777"/>
          </a:xfrm>
          <a:prstGeom prst="rect">
            <a:avLst/>
          </a:prstGeom>
          <a:noFill/>
        </p:spPr>
        <p:txBody>
          <a:bodyPr wrap="square" rtlCol="0">
            <a:spAutoFit/>
          </a:bodyPr>
          <a:lstStyle/>
          <a:p>
            <a:pPr algn="ctr"/>
            <a:r>
              <a:rPr lang="en-IN" sz="700" b="1" dirty="0">
                <a:latin typeface="Times New Roman" panose="02020603050405020304" pitchFamily="18" charset="0"/>
                <a:cs typeface="Times New Roman" panose="02020603050405020304" pitchFamily="18" charset="0"/>
              </a:rPr>
              <a:t>Transcriptome analysis</a:t>
            </a:r>
          </a:p>
        </p:txBody>
      </p:sp>
      <p:sp>
        <p:nvSpPr>
          <p:cNvPr id="98" name="TextBox 97">
            <a:extLst>
              <a:ext uri="{FF2B5EF4-FFF2-40B4-BE49-F238E27FC236}">
                <a16:creationId xmlns:a16="http://schemas.microsoft.com/office/drawing/2014/main" id="{662D940D-33ED-B0F8-7BFF-ACA6614A16DE}"/>
              </a:ext>
            </a:extLst>
          </p:cNvPr>
          <p:cNvSpPr txBox="1"/>
          <p:nvPr/>
        </p:nvSpPr>
        <p:spPr>
          <a:xfrm>
            <a:off x="8594893" y="3501134"/>
            <a:ext cx="712913" cy="307777"/>
          </a:xfrm>
          <a:prstGeom prst="rect">
            <a:avLst/>
          </a:prstGeom>
          <a:noFill/>
        </p:spPr>
        <p:txBody>
          <a:bodyPr wrap="square" rtlCol="0">
            <a:spAutoFit/>
          </a:bodyPr>
          <a:lstStyle/>
          <a:p>
            <a:pPr algn="ctr"/>
            <a:r>
              <a:rPr lang="en-IN" sz="700" b="1" dirty="0">
                <a:latin typeface="Times New Roman" panose="02020603050405020304" pitchFamily="18" charset="0"/>
                <a:cs typeface="Times New Roman" panose="02020603050405020304" pitchFamily="18" charset="0"/>
              </a:rPr>
              <a:t>Cell type annotation</a:t>
            </a:r>
          </a:p>
        </p:txBody>
      </p:sp>
      <p:sp>
        <p:nvSpPr>
          <p:cNvPr id="102" name="Rectangle 101">
            <a:extLst>
              <a:ext uri="{FF2B5EF4-FFF2-40B4-BE49-F238E27FC236}">
                <a16:creationId xmlns:a16="http://schemas.microsoft.com/office/drawing/2014/main" id="{04643CBE-B91F-9CC3-FF10-5924022167BB}"/>
              </a:ext>
            </a:extLst>
          </p:cNvPr>
          <p:cNvSpPr/>
          <p:nvPr/>
        </p:nvSpPr>
        <p:spPr>
          <a:xfrm>
            <a:off x="7890926" y="3236686"/>
            <a:ext cx="1285283" cy="555171"/>
          </a:xfrm>
          <a:prstGeom prst="rect">
            <a:avLst/>
          </a:prstGeom>
          <a:solidFill>
            <a:schemeClr val="bg2">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5" name="Rectangle 104">
            <a:extLst>
              <a:ext uri="{FF2B5EF4-FFF2-40B4-BE49-F238E27FC236}">
                <a16:creationId xmlns:a16="http://schemas.microsoft.com/office/drawing/2014/main" id="{285B129C-8C59-3145-28C4-F50AD29F79D9}"/>
              </a:ext>
            </a:extLst>
          </p:cNvPr>
          <p:cNvSpPr/>
          <p:nvPr/>
        </p:nvSpPr>
        <p:spPr>
          <a:xfrm>
            <a:off x="7895878" y="3857565"/>
            <a:ext cx="1275378" cy="739450"/>
          </a:xfrm>
          <a:prstGeom prst="rect">
            <a:avLst/>
          </a:prstGeom>
          <a:solidFill>
            <a:schemeClr val="bg2">
              <a:lumMod val="75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800" u="sng" dirty="0">
              <a:solidFill>
                <a:schemeClr val="tx1"/>
              </a:solidFill>
              <a:latin typeface="Times New Roman" panose="02020603050405020304" pitchFamily="18" charset="0"/>
              <a:cs typeface="Times New Roman" panose="02020603050405020304" pitchFamily="18" charset="0"/>
            </a:endParaRPr>
          </a:p>
        </p:txBody>
      </p:sp>
      <p:sp>
        <p:nvSpPr>
          <p:cNvPr id="113" name="TextBox 112">
            <a:extLst>
              <a:ext uri="{FF2B5EF4-FFF2-40B4-BE49-F238E27FC236}">
                <a16:creationId xmlns:a16="http://schemas.microsoft.com/office/drawing/2014/main" id="{A8E68C2A-B5DC-9033-9ACE-D425F3EF2491}"/>
              </a:ext>
            </a:extLst>
          </p:cNvPr>
          <p:cNvSpPr txBox="1"/>
          <p:nvPr/>
        </p:nvSpPr>
        <p:spPr>
          <a:xfrm>
            <a:off x="7885696" y="3827765"/>
            <a:ext cx="1390849" cy="307777"/>
          </a:xfrm>
          <a:prstGeom prst="rect">
            <a:avLst/>
          </a:prstGeom>
          <a:noFill/>
        </p:spPr>
        <p:txBody>
          <a:bodyPr wrap="square" rtlCol="0">
            <a:spAutoFit/>
          </a:bodyPr>
          <a:lstStyle/>
          <a:p>
            <a:r>
              <a:rPr lang="en-IN" sz="700" b="1" u="sng" dirty="0">
                <a:solidFill>
                  <a:schemeClr val="tx1"/>
                </a:solidFill>
                <a:latin typeface="Times New Roman" panose="02020603050405020304" pitchFamily="18" charset="0"/>
                <a:cs typeface="Times New Roman" panose="02020603050405020304" pitchFamily="18" charset="0"/>
              </a:rPr>
              <a:t>Population structure Analysis</a:t>
            </a:r>
          </a:p>
          <a:p>
            <a:endParaRPr lang="en-IN" sz="700" dirty="0">
              <a:latin typeface="Times New Roman" panose="02020603050405020304" pitchFamily="18" charset="0"/>
              <a:cs typeface="Times New Roman" panose="02020603050405020304" pitchFamily="18" charset="0"/>
            </a:endParaRPr>
          </a:p>
        </p:txBody>
      </p:sp>
      <p:sp>
        <p:nvSpPr>
          <p:cNvPr id="118" name="TextBox 117">
            <a:extLst>
              <a:ext uri="{FF2B5EF4-FFF2-40B4-BE49-F238E27FC236}">
                <a16:creationId xmlns:a16="http://schemas.microsoft.com/office/drawing/2014/main" id="{E6ABE92E-4FB7-9CBA-646A-759F6416F980}"/>
              </a:ext>
            </a:extLst>
          </p:cNvPr>
          <p:cNvSpPr txBox="1"/>
          <p:nvPr/>
        </p:nvSpPr>
        <p:spPr>
          <a:xfrm>
            <a:off x="7893145" y="3967083"/>
            <a:ext cx="1124676" cy="200055"/>
          </a:xfrm>
          <a:prstGeom prst="rect">
            <a:avLst/>
          </a:prstGeom>
          <a:noFill/>
        </p:spPr>
        <p:txBody>
          <a:bodyPr wrap="square" rtlCol="0">
            <a:spAutoFit/>
          </a:bodyPr>
          <a:lstStyle/>
          <a:p>
            <a:r>
              <a:rPr lang="en-IN" sz="700" dirty="0">
                <a:latin typeface="Times New Roman" panose="02020603050405020304" pitchFamily="18" charset="0"/>
                <a:cs typeface="Times New Roman" panose="02020603050405020304" pitchFamily="18" charset="0"/>
              </a:rPr>
              <a:t>CRC clusters of cells</a:t>
            </a:r>
          </a:p>
        </p:txBody>
      </p:sp>
      <p:cxnSp>
        <p:nvCxnSpPr>
          <p:cNvPr id="124" name="Straight Arrow Connector 123">
            <a:extLst>
              <a:ext uri="{FF2B5EF4-FFF2-40B4-BE49-F238E27FC236}">
                <a16:creationId xmlns:a16="http://schemas.microsoft.com/office/drawing/2014/main" id="{E9A1A71F-E67D-1573-B53A-5750D3A5934C}"/>
              </a:ext>
            </a:extLst>
          </p:cNvPr>
          <p:cNvCxnSpPr>
            <a:cxnSpLocks/>
            <a:stCxn id="60" idx="7"/>
            <a:endCxn id="158" idx="1"/>
          </p:cNvCxnSpPr>
          <p:nvPr/>
        </p:nvCxnSpPr>
        <p:spPr>
          <a:xfrm flipV="1">
            <a:off x="7456083" y="4358167"/>
            <a:ext cx="428016" cy="36096"/>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F7B0D957-7A1D-87FB-B346-C4EC2A4A14EE}"/>
              </a:ext>
            </a:extLst>
          </p:cNvPr>
          <p:cNvSpPr txBox="1"/>
          <p:nvPr/>
        </p:nvSpPr>
        <p:spPr>
          <a:xfrm>
            <a:off x="7893144" y="4120613"/>
            <a:ext cx="1124677" cy="200055"/>
          </a:xfrm>
          <a:prstGeom prst="rect">
            <a:avLst/>
          </a:prstGeom>
          <a:noFill/>
        </p:spPr>
        <p:txBody>
          <a:bodyPr wrap="square" rtlCol="0">
            <a:spAutoFit/>
          </a:bodyPr>
          <a:lstStyle/>
          <a:p>
            <a:r>
              <a:rPr lang="en-IN" sz="700" dirty="0">
                <a:latin typeface="Times New Roman" panose="02020603050405020304" pitchFamily="18" charset="0"/>
                <a:cs typeface="Times New Roman" panose="02020603050405020304" pitchFamily="18" charset="0"/>
              </a:rPr>
              <a:t>Healthy cluster of cells</a:t>
            </a:r>
          </a:p>
        </p:txBody>
      </p:sp>
      <p:sp>
        <p:nvSpPr>
          <p:cNvPr id="158" name="TextBox 157">
            <a:extLst>
              <a:ext uri="{FF2B5EF4-FFF2-40B4-BE49-F238E27FC236}">
                <a16:creationId xmlns:a16="http://schemas.microsoft.com/office/drawing/2014/main" id="{B943701E-B9C0-8D34-3BBC-6E54EFD1DD43}"/>
              </a:ext>
            </a:extLst>
          </p:cNvPr>
          <p:cNvSpPr txBox="1"/>
          <p:nvPr/>
        </p:nvSpPr>
        <p:spPr>
          <a:xfrm>
            <a:off x="7884099" y="4258139"/>
            <a:ext cx="1261054" cy="200055"/>
          </a:xfrm>
          <a:prstGeom prst="rect">
            <a:avLst/>
          </a:prstGeom>
          <a:noFill/>
        </p:spPr>
        <p:txBody>
          <a:bodyPr wrap="square" rtlCol="0">
            <a:spAutoFit/>
          </a:bodyPr>
          <a:lstStyle/>
          <a:p>
            <a:r>
              <a:rPr lang="en-IN" sz="700" dirty="0">
                <a:latin typeface="Times New Roman" panose="02020603050405020304" pitchFamily="18" charset="0"/>
                <a:cs typeface="Times New Roman" panose="02020603050405020304" pitchFamily="18" charset="0"/>
              </a:rPr>
              <a:t>Change in population of cells</a:t>
            </a:r>
          </a:p>
        </p:txBody>
      </p:sp>
      <p:grpSp>
        <p:nvGrpSpPr>
          <p:cNvPr id="160" name="Group 159">
            <a:extLst>
              <a:ext uri="{FF2B5EF4-FFF2-40B4-BE49-F238E27FC236}">
                <a16:creationId xmlns:a16="http://schemas.microsoft.com/office/drawing/2014/main" id="{28B5D2AF-2E63-7F3B-30EA-C7C0071253D1}"/>
              </a:ext>
            </a:extLst>
          </p:cNvPr>
          <p:cNvGrpSpPr/>
          <p:nvPr/>
        </p:nvGrpSpPr>
        <p:grpSpPr>
          <a:xfrm rot="5400000">
            <a:off x="4930303" y="1687038"/>
            <a:ext cx="1650005" cy="8438234"/>
            <a:chOff x="3863829" y="454173"/>
            <a:chExt cx="2491159" cy="4529318"/>
          </a:xfrm>
        </p:grpSpPr>
        <p:sp>
          <p:nvSpPr>
            <p:cNvPr id="161" name="Rectangle 160">
              <a:extLst>
                <a:ext uri="{FF2B5EF4-FFF2-40B4-BE49-F238E27FC236}">
                  <a16:creationId xmlns:a16="http://schemas.microsoft.com/office/drawing/2014/main" id="{521E7DA4-D922-AD74-BF32-D881D40CAA87}"/>
                </a:ext>
              </a:extLst>
            </p:cNvPr>
            <p:cNvSpPr/>
            <p:nvPr/>
          </p:nvSpPr>
          <p:spPr>
            <a:xfrm>
              <a:off x="3863829" y="832104"/>
              <a:ext cx="2491159" cy="4151387"/>
            </a:xfrm>
            <a:prstGeom prst="rect">
              <a:avLst/>
            </a:prstGeom>
            <a:noFill/>
            <a:ln>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TextBox 186">
              <a:extLst>
                <a:ext uri="{FF2B5EF4-FFF2-40B4-BE49-F238E27FC236}">
                  <a16:creationId xmlns:a16="http://schemas.microsoft.com/office/drawing/2014/main" id="{2D771CF8-6808-9968-2705-9B8A53F01624}"/>
                </a:ext>
              </a:extLst>
            </p:cNvPr>
            <p:cNvSpPr txBox="1"/>
            <p:nvPr/>
          </p:nvSpPr>
          <p:spPr>
            <a:xfrm>
              <a:off x="3954265" y="454173"/>
              <a:ext cx="2368735" cy="293742"/>
            </a:xfrm>
            <a:prstGeom prst="rect">
              <a:avLst/>
            </a:prstGeom>
            <a:noFill/>
          </p:spPr>
          <p:txBody>
            <a:bodyPr wrap="square" rtlCol="0">
              <a:spAutoFit/>
            </a:bodyPr>
            <a:lstStyle/>
            <a:p>
              <a:pPr algn="ctr"/>
              <a:endParaRPr lang="en-US" sz="1200" b="1" dirty="0">
                <a:latin typeface="Times New Roman" panose="02020603050405020304" pitchFamily="18" charset="0"/>
                <a:cs typeface="Times New Roman" panose="02020603050405020304" pitchFamily="18" charset="0"/>
              </a:endParaRPr>
            </a:p>
          </p:txBody>
        </p:sp>
      </p:grpSp>
      <p:sp>
        <p:nvSpPr>
          <p:cNvPr id="189" name="Oval 188">
            <a:extLst>
              <a:ext uri="{FF2B5EF4-FFF2-40B4-BE49-F238E27FC236}">
                <a16:creationId xmlns:a16="http://schemas.microsoft.com/office/drawing/2014/main" id="{C663A0BD-961F-EB0D-9991-90F79739FF57}"/>
              </a:ext>
            </a:extLst>
          </p:cNvPr>
          <p:cNvSpPr/>
          <p:nvPr/>
        </p:nvSpPr>
        <p:spPr>
          <a:xfrm>
            <a:off x="1731263" y="5226636"/>
            <a:ext cx="172182" cy="158620"/>
          </a:xfrm>
          <a:prstGeom prst="ellipse">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91" name="Oval 190">
            <a:extLst>
              <a:ext uri="{FF2B5EF4-FFF2-40B4-BE49-F238E27FC236}">
                <a16:creationId xmlns:a16="http://schemas.microsoft.com/office/drawing/2014/main" id="{C8EE0305-BFE0-4F7D-29D7-45F40276524B}"/>
              </a:ext>
            </a:extLst>
          </p:cNvPr>
          <p:cNvSpPr/>
          <p:nvPr/>
        </p:nvSpPr>
        <p:spPr>
          <a:xfrm>
            <a:off x="1731263" y="5624310"/>
            <a:ext cx="172182" cy="158620"/>
          </a:xfrm>
          <a:prstGeom prst="ellipse">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192" name="Oval 191">
            <a:extLst>
              <a:ext uri="{FF2B5EF4-FFF2-40B4-BE49-F238E27FC236}">
                <a16:creationId xmlns:a16="http://schemas.microsoft.com/office/drawing/2014/main" id="{B69CA82E-E0A4-0D94-3578-5372DA42D17F}"/>
              </a:ext>
            </a:extLst>
          </p:cNvPr>
          <p:cNvSpPr/>
          <p:nvPr/>
        </p:nvSpPr>
        <p:spPr>
          <a:xfrm>
            <a:off x="1731263" y="6020301"/>
            <a:ext cx="172182" cy="158620"/>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4" name="Straight Arrow Connector 193">
            <a:extLst>
              <a:ext uri="{FF2B5EF4-FFF2-40B4-BE49-F238E27FC236}">
                <a16:creationId xmlns:a16="http://schemas.microsoft.com/office/drawing/2014/main" id="{3F552292-8341-AD89-10A5-2FEEFEBBDC4E}"/>
              </a:ext>
            </a:extLst>
          </p:cNvPr>
          <p:cNvCxnSpPr>
            <a:cxnSpLocks/>
            <a:stCxn id="189" idx="6"/>
            <a:endCxn id="195" idx="1"/>
          </p:cNvCxnSpPr>
          <p:nvPr/>
        </p:nvCxnSpPr>
        <p:spPr>
          <a:xfrm flipV="1">
            <a:off x="1903445" y="5301655"/>
            <a:ext cx="654747" cy="4291"/>
          </a:xfrm>
          <a:prstGeom prst="straightConnector1">
            <a:avLst/>
          </a:prstGeom>
          <a:ln>
            <a:prstDash val="dash"/>
            <a:tailEnd type="triangle"/>
          </a:ln>
        </p:spPr>
        <p:style>
          <a:lnRef idx="3">
            <a:schemeClr val="accent6"/>
          </a:lnRef>
          <a:fillRef idx="0">
            <a:schemeClr val="accent6"/>
          </a:fillRef>
          <a:effectRef idx="2">
            <a:schemeClr val="accent6"/>
          </a:effectRef>
          <a:fontRef idx="minor">
            <a:schemeClr val="tx1"/>
          </a:fontRef>
        </p:style>
      </p:cxnSp>
      <p:sp>
        <p:nvSpPr>
          <p:cNvPr id="195" name="Flowchart: Display 194">
            <a:extLst>
              <a:ext uri="{FF2B5EF4-FFF2-40B4-BE49-F238E27FC236}">
                <a16:creationId xmlns:a16="http://schemas.microsoft.com/office/drawing/2014/main" id="{B98BF20B-0B35-4A8D-FA6B-F87D4F6BDA21}"/>
              </a:ext>
            </a:extLst>
          </p:cNvPr>
          <p:cNvSpPr/>
          <p:nvPr/>
        </p:nvSpPr>
        <p:spPr>
          <a:xfrm>
            <a:off x="2558192" y="5170425"/>
            <a:ext cx="363481" cy="262460"/>
          </a:xfrm>
          <a:prstGeom prst="flowChartDisplay">
            <a:avLst/>
          </a:prstGeom>
          <a:solidFill>
            <a:srgbClr val="00B0F0"/>
          </a:solidFill>
          <a:ln>
            <a:solidFill>
              <a:srgbClr val="00B0F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97" name="Oval 196">
            <a:extLst>
              <a:ext uri="{FF2B5EF4-FFF2-40B4-BE49-F238E27FC236}">
                <a16:creationId xmlns:a16="http://schemas.microsoft.com/office/drawing/2014/main" id="{B416D648-09A9-419F-DA93-E63D09239C58}"/>
              </a:ext>
            </a:extLst>
          </p:cNvPr>
          <p:cNvSpPr/>
          <p:nvPr/>
        </p:nvSpPr>
        <p:spPr>
          <a:xfrm>
            <a:off x="1731263" y="6406961"/>
            <a:ext cx="172182" cy="15862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98" name="Flowchart: Display 197">
            <a:extLst>
              <a:ext uri="{FF2B5EF4-FFF2-40B4-BE49-F238E27FC236}">
                <a16:creationId xmlns:a16="http://schemas.microsoft.com/office/drawing/2014/main" id="{8B8D71B8-459D-8FBD-AACE-605B67843873}"/>
              </a:ext>
            </a:extLst>
          </p:cNvPr>
          <p:cNvSpPr/>
          <p:nvPr/>
        </p:nvSpPr>
        <p:spPr>
          <a:xfrm>
            <a:off x="2536982" y="5978834"/>
            <a:ext cx="363481" cy="262460"/>
          </a:xfrm>
          <a:prstGeom prst="flowChartDisplay">
            <a:avLst/>
          </a:prstGeom>
          <a:solidFill>
            <a:srgbClr val="C00000"/>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9" name="Straight Arrow Connector 198">
            <a:extLst>
              <a:ext uri="{FF2B5EF4-FFF2-40B4-BE49-F238E27FC236}">
                <a16:creationId xmlns:a16="http://schemas.microsoft.com/office/drawing/2014/main" id="{C6A38A75-D752-F258-EF04-3B5A00BD17FE}"/>
              </a:ext>
            </a:extLst>
          </p:cNvPr>
          <p:cNvCxnSpPr>
            <a:cxnSpLocks/>
            <a:stCxn id="191" idx="6"/>
            <a:endCxn id="195" idx="1"/>
          </p:cNvCxnSpPr>
          <p:nvPr/>
        </p:nvCxnSpPr>
        <p:spPr>
          <a:xfrm flipV="1">
            <a:off x="1903445" y="5301655"/>
            <a:ext cx="654747" cy="401965"/>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3CDF7ADF-B61B-7141-6D02-637E2531D670}"/>
              </a:ext>
            </a:extLst>
          </p:cNvPr>
          <p:cNvCxnSpPr>
            <a:cxnSpLocks/>
            <a:stCxn id="191" idx="6"/>
            <a:endCxn id="198" idx="1"/>
          </p:cNvCxnSpPr>
          <p:nvPr/>
        </p:nvCxnSpPr>
        <p:spPr>
          <a:xfrm>
            <a:off x="1903445" y="5703620"/>
            <a:ext cx="633537" cy="406444"/>
          </a:xfrm>
          <a:prstGeom prst="straightConnector1">
            <a:avLst/>
          </a:prstGeom>
          <a:ln>
            <a:prstDash val="dash"/>
            <a:tailEnd type="triangle"/>
          </a:ln>
        </p:spPr>
        <p:style>
          <a:lnRef idx="2">
            <a:schemeClr val="accent6"/>
          </a:lnRef>
          <a:fillRef idx="0">
            <a:schemeClr val="accent6"/>
          </a:fillRef>
          <a:effectRef idx="1">
            <a:schemeClr val="accent6"/>
          </a:effectRef>
          <a:fontRef idx="minor">
            <a:schemeClr val="tx1"/>
          </a:fontRef>
        </p:style>
      </p:cxnSp>
      <p:sp>
        <p:nvSpPr>
          <p:cNvPr id="216" name="Flowchart: Display 215">
            <a:extLst>
              <a:ext uri="{FF2B5EF4-FFF2-40B4-BE49-F238E27FC236}">
                <a16:creationId xmlns:a16="http://schemas.microsoft.com/office/drawing/2014/main" id="{DA958B0E-060D-F805-2870-017CDCF0351D}"/>
              </a:ext>
            </a:extLst>
          </p:cNvPr>
          <p:cNvSpPr/>
          <p:nvPr/>
        </p:nvSpPr>
        <p:spPr>
          <a:xfrm>
            <a:off x="2552623" y="5563311"/>
            <a:ext cx="363481" cy="262460"/>
          </a:xfrm>
          <a:prstGeom prst="flowChartDisplay">
            <a:avLst/>
          </a:prstGeom>
          <a:solidFill>
            <a:srgbClr val="00B0F0"/>
          </a:solidFill>
          <a:ln>
            <a:solidFill>
              <a:srgbClr val="00B0F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a:p>
        </p:txBody>
      </p:sp>
      <p:cxnSp>
        <p:nvCxnSpPr>
          <p:cNvPr id="218" name="Straight Arrow Connector 217">
            <a:extLst>
              <a:ext uri="{FF2B5EF4-FFF2-40B4-BE49-F238E27FC236}">
                <a16:creationId xmlns:a16="http://schemas.microsoft.com/office/drawing/2014/main" id="{70CA7523-F916-F361-ED36-61BD2D15B11F}"/>
              </a:ext>
            </a:extLst>
          </p:cNvPr>
          <p:cNvCxnSpPr>
            <a:cxnSpLocks/>
            <a:stCxn id="192" idx="6"/>
            <a:endCxn id="198" idx="1"/>
          </p:cNvCxnSpPr>
          <p:nvPr/>
        </p:nvCxnSpPr>
        <p:spPr>
          <a:xfrm>
            <a:off x="1903445" y="6099611"/>
            <a:ext cx="633537" cy="10453"/>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5" name="Oval 224">
            <a:extLst>
              <a:ext uri="{FF2B5EF4-FFF2-40B4-BE49-F238E27FC236}">
                <a16:creationId xmlns:a16="http://schemas.microsoft.com/office/drawing/2014/main" id="{8E62D1F7-8206-9638-A718-FF93E4DAAB36}"/>
              </a:ext>
            </a:extLst>
          </p:cNvPr>
          <p:cNvSpPr/>
          <p:nvPr/>
        </p:nvSpPr>
        <p:spPr>
          <a:xfrm>
            <a:off x="3246120" y="5202194"/>
            <a:ext cx="172182" cy="158620"/>
          </a:xfrm>
          <a:prstGeom prst="ellipse">
            <a:avLst/>
          </a:prstGeom>
          <a:solidFill>
            <a:srgbClr val="00B0F0"/>
          </a:solidFill>
          <a:ln>
            <a:solidFill>
              <a:srgbClr val="00B0F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226" name="Oval 225">
            <a:extLst>
              <a:ext uri="{FF2B5EF4-FFF2-40B4-BE49-F238E27FC236}">
                <a16:creationId xmlns:a16="http://schemas.microsoft.com/office/drawing/2014/main" id="{22515F66-ECA7-49AF-1FFC-EB4CBDAB838B}"/>
              </a:ext>
            </a:extLst>
          </p:cNvPr>
          <p:cNvSpPr/>
          <p:nvPr/>
        </p:nvSpPr>
        <p:spPr>
          <a:xfrm>
            <a:off x="3257348" y="5426921"/>
            <a:ext cx="172182" cy="158620"/>
          </a:xfrm>
          <a:prstGeom prst="ellipse">
            <a:avLst/>
          </a:prstGeom>
          <a:solidFill>
            <a:srgbClr val="C00000"/>
          </a:solidFill>
          <a:ln>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227" name="Flowchart: Display 226">
            <a:extLst>
              <a:ext uri="{FF2B5EF4-FFF2-40B4-BE49-F238E27FC236}">
                <a16:creationId xmlns:a16="http://schemas.microsoft.com/office/drawing/2014/main" id="{E11BD19A-9BDB-96D3-58F2-CF695077F247}"/>
              </a:ext>
            </a:extLst>
          </p:cNvPr>
          <p:cNvSpPr/>
          <p:nvPr/>
        </p:nvSpPr>
        <p:spPr>
          <a:xfrm>
            <a:off x="3137731" y="6005447"/>
            <a:ext cx="363481" cy="262460"/>
          </a:xfrm>
          <a:prstGeom prst="flowChartDisplay">
            <a:avLst/>
          </a:prstGeom>
          <a:solidFill>
            <a:srgbClr val="C00000"/>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 name="Flowchart: Display 227">
            <a:extLst>
              <a:ext uri="{FF2B5EF4-FFF2-40B4-BE49-F238E27FC236}">
                <a16:creationId xmlns:a16="http://schemas.microsoft.com/office/drawing/2014/main" id="{E42F83CC-09F5-2511-0278-CA37CC2309E5}"/>
              </a:ext>
            </a:extLst>
          </p:cNvPr>
          <p:cNvSpPr/>
          <p:nvPr/>
        </p:nvSpPr>
        <p:spPr>
          <a:xfrm>
            <a:off x="3147239" y="5685727"/>
            <a:ext cx="363481" cy="262460"/>
          </a:xfrm>
          <a:prstGeom prst="flowChartDisplay">
            <a:avLst/>
          </a:prstGeom>
          <a:solidFill>
            <a:srgbClr val="00B0F0"/>
          </a:solidFill>
          <a:ln>
            <a:solidFill>
              <a:srgbClr val="00B0F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229" name="TextBox 228">
            <a:extLst>
              <a:ext uri="{FF2B5EF4-FFF2-40B4-BE49-F238E27FC236}">
                <a16:creationId xmlns:a16="http://schemas.microsoft.com/office/drawing/2014/main" id="{E4A1A4D0-94B0-9C8F-FD1C-1C028EC75CF9}"/>
              </a:ext>
            </a:extLst>
          </p:cNvPr>
          <p:cNvSpPr txBox="1"/>
          <p:nvPr/>
        </p:nvSpPr>
        <p:spPr>
          <a:xfrm>
            <a:off x="3451293" y="5188178"/>
            <a:ext cx="1331724" cy="215444"/>
          </a:xfrm>
          <a:prstGeom prst="rect">
            <a:avLst/>
          </a:prstGeom>
          <a:noFill/>
        </p:spPr>
        <p:txBody>
          <a:bodyPr wrap="square" rtlCol="0">
            <a:spAutoFit/>
          </a:bodyPr>
          <a:lstStyle/>
          <a:p>
            <a:r>
              <a:rPr lang="en-IN" sz="800" b="1" dirty="0">
                <a:latin typeface="Times New Roman" panose="02020603050405020304" pitchFamily="18" charset="0"/>
                <a:cs typeface="Times New Roman" panose="02020603050405020304" pitchFamily="18" charset="0"/>
              </a:rPr>
              <a:t>Microbiome    in healthy</a:t>
            </a:r>
          </a:p>
        </p:txBody>
      </p:sp>
      <p:sp>
        <p:nvSpPr>
          <p:cNvPr id="230" name="TextBox 229">
            <a:extLst>
              <a:ext uri="{FF2B5EF4-FFF2-40B4-BE49-F238E27FC236}">
                <a16:creationId xmlns:a16="http://schemas.microsoft.com/office/drawing/2014/main" id="{454FF2A9-B8BB-B186-86DA-7D9DA65CCBFE}"/>
              </a:ext>
            </a:extLst>
          </p:cNvPr>
          <p:cNvSpPr txBox="1"/>
          <p:nvPr/>
        </p:nvSpPr>
        <p:spPr>
          <a:xfrm>
            <a:off x="3451293" y="5432885"/>
            <a:ext cx="1213680" cy="215444"/>
          </a:xfrm>
          <a:prstGeom prst="rect">
            <a:avLst/>
          </a:prstGeom>
          <a:noFill/>
        </p:spPr>
        <p:txBody>
          <a:bodyPr wrap="square" rtlCol="0">
            <a:spAutoFit/>
          </a:bodyPr>
          <a:lstStyle/>
          <a:p>
            <a:r>
              <a:rPr lang="en-IN" sz="800" b="1" dirty="0">
                <a:latin typeface="Times New Roman" panose="02020603050405020304" pitchFamily="18" charset="0"/>
                <a:cs typeface="Times New Roman" panose="02020603050405020304" pitchFamily="18" charset="0"/>
              </a:rPr>
              <a:t>Microbiome     in SIBO</a:t>
            </a:r>
          </a:p>
        </p:txBody>
      </p:sp>
      <p:sp>
        <p:nvSpPr>
          <p:cNvPr id="231" name="TextBox 230">
            <a:extLst>
              <a:ext uri="{FF2B5EF4-FFF2-40B4-BE49-F238E27FC236}">
                <a16:creationId xmlns:a16="http://schemas.microsoft.com/office/drawing/2014/main" id="{B42DE829-7AD8-15C4-602E-7F6800802A8E}"/>
              </a:ext>
            </a:extLst>
          </p:cNvPr>
          <p:cNvSpPr txBox="1"/>
          <p:nvPr/>
        </p:nvSpPr>
        <p:spPr>
          <a:xfrm>
            <a:off x="3485915" y="5705960"/>
            <a:ext cx="1213680" cy="215444"/>
          </a:xfrm>
          <a:prstGeom prst="rect">
            <a:avLst/>
          </a:prstGeom>
          <a:noFill/>
        </p:spPr>
        <p:txBody>
          <a:bodyPr wrap="square" rtlCol="0">
            <a:spAutoFit/>
          </a:bodyPr>
          <a:lstStyle/>
          <a:p>
            <a:r>
              <a:rPr lang="en-IN" sz="800" b="1" dirty="0">
                <a:latin typeface="Times New Roman" panose="02020603050405020304" pitchFamily="18" charset="0"/>
                <a:cs typeface="Times New Roman" panose="02020603050405020304" pitchFamily="18" charset="0"/>
              </a:rPr>
              <a:t>Cells     in Healthy</a:t>
            </a:r>
          </a:p>
        </p:txBody>
      </p:sp>
      <p:cxnSp>
        <p:nvCxnSpPr>
          <p:cNvPr id="237" name="Straight Arrow Connector 236">
            <a:extLst>
              <a:ext uri="{FF2B5EF4-FFF2-40B4-BE49-F238E27FC236}">
                <a16:creationId xmlns:a16="http://schemas.microsoft.com/office/drawing/2014/main" id="{BB8D8E07-99D7-7BE9-6F30-D03FEFAF39A2}"/>
              </a:ext>
            </a:extLst>
          </p:cNvPr>
          <p:cNvCxnSpPr>
            <a:cxnSpLocks/>
          </p:cNvCxnSpPr>
          <p:nvPr/>
        </p:nvCxnSpPr>
        <p:spPr>
          <a:xfrm flipV="1">
            <a:off x="4132129" y="5432885"/>
            <a:ext cx="0" cy="15973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70481843-D75B-BC7B-DBE4-0DFF324BCFBB}"/>
              </a:ext>
            </a:extLst>
          </p:cNvPr>
          <p:cNvCxnSpPr>
            <a:cxnSpLocks/>
          </p:cNvCxnSpPr>
          <p:nvPr/>
        </p:nvCxnSpPr>
        <p:spPr>
          <a:xfrm flipV="1">
            <a:off x="4132129" y="5201079"/>
            <a:ext cx="0" cy="159735"/>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3A102ADA-94EF-6C67-1079-20D8D4F76C94}"/>
              </a:ext>
            </a:extLst>
          </p:cNvPr>
          <p:cNvCxnSpPr>
            <a:cxnSpLocks/>
          </p:cNvCxnSpPr>
          <p:nvPr/>
        </p:nvCxnSpPr>
        <p:spPr>
          <a:xfrm flipV="1">
            <a:off x="3848940" y="5710017"/>
            <a:ext cx="0" cy="159735"/>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D444CCC9-A41C-59BF-E1F2-480BBE58B072}"/>
              </a:ext>
            </a:extLst>
          </p:cNvPr>
          <p:cNvCxnSpPr>
            <a:cxnSpLocks/>
          </p:cNvCxnSpPr>
          <p:nvPr/>
        </p:nvCxnSpPr>
        <p:spPr>
          <a:xfrm flipV="1">
            <a:off x="3848940" y="6048287"/>
            <a:ext cx="0" cy="15973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51EE5DD8-1A43-1878-665B-98F8011825AE}"/>
              </a:ext>
            </a:extLst>
          </p:cNvPr>
          <p:cNvSpPr txBox="1"/>
          <p:nvPr/>
        </p:nvSpPr>
        <p:spPr>
          <a:xfrm>
            <a:off x="3499190" y="6036884"/>
            <a:ext cx="978620" cy="215109"/>
          </a:xfrm>
          <a:prstGeom prst="rect">
            <a:avLst/>
          </a:prstGeom>
          <a:noFill/>
        </p:spPr>
        <p:txBody>
          <a:bodyPr wrap="square">
            <a:spAutoFit/>
          </a:bodyPr>
          <a:lstStyle/>
          <a:p>
            <a:r>
              <a:rPr lang="en-IN" sz="800" b="1" dirty="0">
                <a:latin typeface="Times New Roman" panose="02020603050405020304" pitchFamily="18" charset="0"/>
                <a:cs typeface="Times New Roman" panose="02020603050405020304" pitchFamily="18" charset="0"/>
              </a:rPr>
              <a:t>Cells     in SIBO</a:t>
            </a:r>
          </a:p>
        </p:txBody>
      </p:sp>
      <p:cxnSp>
        <p:nvCxnSpPr>
          <p:cNvPr id="246" name="Straight Arrow Connector 245">
            <a:extLst>
              <a:ext uri="{FF2B5EF4-FFF2-40B4-BE49-F238E27FC236}">
                <a16:creationId xmlns:a16="http://schemas.microsoft.com/office/drawing/2014/main" id="{90C920AF-802F-3D5A-826A-7B11BDD8753B}"/>
              </a:ext>
            </a:extLst>
          </p:cNvPr>
          <p:cNvCxnSpPr>
            <a:cxnSpLocks/>
            <a:endCxn id="216" idx="1"/>
          </p:cNvCxnSpPr>
          <p:nvPr/>
        </p:nvCxnSpPr>
        <p:spPr>
          <a:xfrm flipV="1">
            <a:off x="1897876" y="5694541"/>
            <a:ext cx="654747" cy="370284"/>
          </a:xfrm>
          <a:prstGeom prst="straightConnector1">
            <a:avLst/>
          </a:prstGeom>
          <a:ln>
            <a:prstDash val="dash"/>
            <a:tailEnd type="triangle"/>
          </a:ln>
        </p:spPr>
        <p:style>
          <a:lnRef idx="3">
            <a:schemeClr val="accent6"/>
          </a:lnRef>
          <a:fillRef idx="0">
            <a:schemeClr val="accent6"/>
          </a:fillRef>
          <a:effectRef idx="2">
            <a:schemeClr val="accent6"/>
          </a:effectRef>
          <a:fontRef idx="minor">
            <a:schemeClr val="tx1"/>
          </a:fontRef>
        </p:style>
      </p:cxnSp>
      <p:sp>
        <p:nvSpPr>
          <p:cNvPr id="248" name="Flowchart: Display 247">
            <a:extLst>
              <a:ext uri="{FF2B5EF4-FFF2-40B4-BE49-F238E27FC236}">
                <a16:creationId xmlns:a16="http://schemas.microsoft.com/office/drawing/2014/main" id="{072BDCA0-81B4-7E62-31C5-83FDF5D82E6C}"/>
              </a:ext>
            </a:extLst>
          </p:cNvPr>
          <p:cNvSpPr/>
          <p:nvPr/>
        </p:nvSpPr>
        <p:spPr>
          <a:xfrm>
            <a:off x="2536981" y="6355041"/>
            <a:ext cx="363481" cy="262460"/>
          </a:xfrm>
          <a:prstGeom prst="flowChartDisplay">
            <a:avLst/>
          </a:prstGeom>
          <a:solidFill>
            <a:srgbClr val="C00000"/>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2" name="Straight Arrow Connector 251">
            <a:extLst>
              <a:ext uri="{FF2B5EF4-FFF2-40B4-BE49-F238E27FC236}">
                <a16:creationId xmlns:a16="http://schemas.microsoft.com/office/drawing/2014/main" id="{0BF7CE3E-E9DF-6034-3A0C-8B1099A61BF0}"/>
              </a:ext>
            </a:extLst>
          </p:cNvPr>
          <p:cNvCxnSpPr>
            <a:cxnSpLocks/>
          </p:cNvCxnSpPr>
          <p:nvPr/>
        </p:nvCxnSpPr>
        <p:spPr>
          <a:xfrm>
            <a:off x="3188858" y="6565581"/>
            <a:ext cx="321602"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6F8736B-4476-76EE-EBDE-93159CBEEC16}"/>
              </a:ext>
            </a:extLst>
          </p:cNvPr>
          <p:cNvCxnSpPr>
            <a:cxnSpLocks/>
          </p:cNvCxnSpPr>
          <p:nvPr/>
        </p:nvCxnSpPr>
        <p:spPr>
          <a:xfrm>
            <a:off x="3204532" y="6401756"/>
            <a:ext cx="299528" cy="5100"/>
          </a:xfrm>
          <a:prstGeom prst="straightConnector1">
            <a:avLst/>
          </a:prstGeom>
          <a:ln>
            <a:prstDash val="dash"/>
            <a:tailEnd type="triangle"/>
          </a:ln>
        </p:spPr>
        <p:style>
          <a:lnRef idx="3">
            <a:schemeClr val="accent6"/>
          </a:lnRef>
          <a:fillRef idx="0">
            <a:schemeClr val="accent6"/>
          </a:fillRef>
          <a:effectRef idx="2">
            <a:schemeClr val="accent6"/>
          </a:effectRef>
          <a:fontRef idx="minor">
            <a:schemeClr val="tx1"/>
          </a:fontRef>
        </p:style>
      </p:cxnSp>
      <p:sp>
        <p:nvSpPr>
          <p:cNvPr id="258" name="TextBox 257">
            <a:extLst>
              <a:ext uri="{FF2B5EF4-FFF2-40B4-BE49-F238E27FC236}">
                <a16:creationId xmlns:a16="http://schemas.microsoft.com/office/drawing/2014/main" id="{8370CDDD-0C62-8631-7601-903E8AB145E6}"/>
              </a:ext>
            </a:extLst>
          </p:cNvPr>
          <p:cNvSpPr txBox="1"/>
          <p:nvPr/>
        </p:nvSpPr>
        <p:spPr>
          <a:xfrm>
            <a:off x="3480229" y="6449664"/>
            <a:ext cx="1331724" cy="215444"/>
          </a:xfrm>
          <a:prstGeom prst="rect">
            <a:avLst/>
          </a:prstGeom>
          <a:noFill/>
        </p:spPr>
        <p:txBody>
          <a:bodyPr wrap="square" rtlCol="0">
            <a:spAutoFit/>
          </a:bodyPr>
          <a:lstStyle/>
          <a:p>
            <a:r>
              <a:rPr lang="en-IN" sz="800" b="1" dirty="0">
                <a:latin typeface="Times New Roman" panose="02020603050405020304" pitchFamily="18" charset="0"/>
                <a:cs typeface="Times New Roman" panose="02020603050405020304" pitchFamily="18" charset="0"/>
              </a:rPr>
              <a:t>Negative interactions</a:t>
            </a:r>
          </a:p>
        </p:txBody>
      </p:sp>
      <p:sp>
        <p:nvSpPr>
          <p:cNvPr id="259" name="TextBox 258">
            <a:extLst>
              <a:ext uri="{FF2B5EF4-FFF2-40B4-BE49-F238E27FC236}">
                <a16:creationId xmlns:a16="http://schemas.microsoft.com/office/drawing/2014/main" id="{F5F6B645-ED20-3C19-0053-0A279EB08738}"/>
              </a:ext>
            </a:extLst>
          </p:cNvPr>
          <p:cNvSpPr txBox="1"/>
          <p:nvPr/>
        </p:nvSpPr>
        <p:spPr>
          <a:xfrm>
            <a:off x="3464262" y="6292179"/>
            <a:ext cx="1331724" cy="215444"/>
          </a:xfrm>
          <a:prstGeom prst="rect">
            <a:avLst/>
          </a:prstGeom>
          <a:noFill/>
        </p:spPr>
        <p:txBody>
          <a:bodyPr wrap="square" rtlCol="0">
            <a:spAutoFit/>
          </a:bodyPr>
          <a:lstStyle/>
          <a:p>
            <a:r>
              <a:rPr lang="en-IN" sz="800" b="1" dirty="0">
                <a:latin typeface="Times New Roman" panose="02020603050405020304" pitchFamily="18" charset="0"/>
                <a:cs typeface="Times New Roman" panose="02020603050405020304" pitchFamily="18" charset="0"/>
              </a:rPr>
              <a:t>Positive interactions</a:t>
            </a:r>
          </a:p>
        </p:txBody>
      </p:sp>
      <p:sp>
        <p:nvSpPr>
          <p:cNvPr id="167" name="TextBox 166">
            <a:extLst>
              <a:ext uri="{FF2B5EF4-FFF2-40B4-BE49-F238E27FC236}">
                <a16:creationId xmlns:a16="http://schemas.microsoft.com/office/drawing/2014/main" id="{5B36D15A-6BDB-4BD8-BDFF-16AE0CAC6ACC}"/>
              </a:ext>
            </a:extLst>
          </p:cNvPr>
          <p:cNvSpPr txBox="1"/>
          <p:nvPr/>
        </p:nvSpPr>
        <p:spPr>
          <a:xfrm>
            <a:off x="8372714" y="2315008"/>
            <a:ext cx="954189" cy="253916"/>
          </a:xfrm>
          <a:prstGeom prst="rect">
            <a:avLst/>
          </a:prstGeom>
          <a:noFill/>
        </p:spPr>
        <p:txBody>
          <a:bodyPr wrap="square" rtlCol="0">
            <a:spAutoFit/>
          </a:bodyPr>
          <a:lstStyle/>
          <a:p>
            <a:r>
              <a:rPr lang="en-US" sz="1050" b="1" dirty="0">
                <a:latin typeface="Times New Roman" panose="02020603050405020304" pitchFamily="18" charset="0"/>
                <a:cs typeface="Times New Roman" panose="02020603050405020304" pitchFamily="18" charset="0"/>
              </a:rPr>
              <a:t>scATAC-seq</a:t>
            </a:r>
          </a:p>
        </p:txBody>
      </p:sp>
      <p:sp>
        <p:nvSpPr>
          <p:cNvPr id="3" name="TextBox 2">
            <a:extLst>
              <a:ext uri="{FF2B5EF4-FFF2-40B4-BE49-F238E27FC236}">
                <a16:creationId xmlns:a16="http://schemas.microsoft.com/office/drawing/2014/main" id="{E8361433-9C89-4CC0-AFD3-5D7F2B756F65}"/>
              </a:ext>
            </a:extLst>
          </p:cNvPr>
          <p:cNvSpPr txBox="1"/>
          <p:nvPr/>
        </p:nvSpPr>
        <p:spPr>
          <a:xfrm>
            <a:off x="8592692" y="2050977"/>
            <a:ext cx="257116" cy="400110"/>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a:t>
            </a:r>
          </a:p>
        </p:txBody>
      </p:sp>
      <p:cxnSp>
        <p:nvCxnSpPr>
          <p:cNvPr id="48" name="Straight Connector 47">
            <a:extLst>
              <a:ext uri="{FF2B5EF4-FFF2-40B4-BE49-F238E27FC236}">
                <a16:creationId xmlns:a16="http://schemas.microsoft.com/office/drawing/2014/main" id="{CCA684ED-A329-4538-A1FE-91B22C19DBEB}"/>
              </a:ext>
            </a:extLst>
          </p:cNvPr>
          <p:cNvCxnSpPr/>
          <p:nvPr/>
        </p:nvCxnSpPr>
        <p:spPr>
          <a:xfrm>
            <a:off x="4742619" y="5081153"/>
            <a:ext cx="0" cy="1650006"/>
          </a:xfrm>
          <a:prstGeom prst="line">
            <a:avLst/>
          </a:prstGeom>
          <a:ln w="19050"/>
          <a:effectLst>
            <a:glow rad="101600">
              <a:schemeClr val="bg2">
                <a:lumMod val="75000"/>
                <a:alpha val="60000"/>
              </a:schemeClr>
            </a:glow>
          </a:effectLst>
        </p:spPr>
        <p:style>
          <a:lnRef idx="1">
            <a:schemeClr val="dk1"/>
          </a:lnRef>
          <a:fillRef idx="0">
            <a:schemeClr val="dk1"/>
          </a:fillRef>
          <a:effectRef idx="0">
            <a:schemeClr val="dk1"/>
          </a:effectRef>
          <a:fontRef idx="minor">
            <a:schemeClr val="tx1"/>
          </a:fontRef>
        </p:style>
      </p:cxnSp>
      <p:sp>
        <p:nvSpPr>
          <p:cNvPr id="171" name="TextBox 170">
            <a:extLst>
              <a:ext uri="{FF2B5EF4-FFF2-40B4-BE49-F238E27FC236}">
                <a16:creationId xmlns:a16="http://schemas.microsoft.com/office/drawing/2014/main" id="{ACA80672-D185-4113-923D-139D9260105F}"/>
              </a:ext>
            </a:extLst>
          </p:cNvPr>
          <p:cNvSpPr txBox="1"/>
          <p:nvPr/>
        </p:nvSpPr>
        <p:spPr>
          <a:xfrm>
            <a:off x="4176571" y="4812947"/>
            <a:ext cx="3394165"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4. Identification of host-microbiome interactions</a:t>
            </a:r>
          </a:p>
        </p:txBody>
      </p:sp>
      <p:pic>
        <p:nvPicPr>
          <p:cNvPr id="173" name="Picture 2" descr="Animal Model Assessment › Get more information - Lampe &amp; Company">
            <a:extLst>
              <a:ext uri="{FF2B5EF4-FFF2-40B4-BE49-F238E27FC236}">
                <a16:creationId xmlns:a16="http://schemas.microsoft.com/office/drawing/2014/main" id="{C2D510E6-9183-4918-A171-7DB5D94383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4211" y="5402575"/>
            <a:ext cx="786384" cy="786384"/>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descr="Animal Model Assessment › Get more information - Lampe &amp; Company">
            <a:extLst>
              <a:ext uri="{FF2B5EF4-FFF2-40B4-BE49-F238E27FC236}">
                <a16:creationId xmlns:a16="http://schemas.microsoft.com/office/drawing/2014/main" id="{FAE0B201-217A-4162-A8B2-A125E53CA1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9643" y="5403622"/>
            <a:ext cx="786384" cy="786384"/>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Animal Model Assessment › Get more information - Lampe &amp; Company">
            <a:extLst>
              <a:ext uri="{FF2B5EF4-FFF2-40B4-BE49-F238E27FC236}">
                <a16:creationId xmlns:a16="http://schemas.microsoft.com/office/drawing/2014/main" id="{6729CEFC-CE3D-4FAD-B203-CA66F0E9D2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3675" y="5397734"/>
            <a:ext cx="786384" cy="786384"/>
          </a:xfrm>
          <a:prstGeom prst="rect">
            <a:avLst/>
          </a:prstGeom>
          <a:noFill/>
          <a:extLst>
            <a:ext uri="{909E8E84-426E-40DD-AFC4-6F175D3DCCD1}">
              <a14:hiddenFill xmlns:a14="http://schemas.microsoft.com/office/drawing/2010/main">
                <a:solidFill>
                  <a:srgbClr val="FFFFFF"/>
                </a:solidFill>
              </a14:hiddenFill>
            </a:ext>
          </a:extLst>
        </p:spPr>
      </p:pic>
      <p:sp>
        <p:nvSpPr>
          <p:cNvPr id="84" name="Arrow: Right 83">
            <a:extLst>
              <a:ext uri="{FF2B5EF4-FFF2-40B4-BE49-F238E27FC236}">
                <a16:creationId xmlns:a16="http://schemas.microsoft.com/office/drawing/2014/main" id="{80B50182-454E-4E9C-92E7-7EDB5CF44B0A}"/>
              </a:ext>
            </a:extLst>
          </p:cNvPr>
          <p:cNvSpPr/>
          <p:nvPr/>
        </p:nvSpPr>
        <p:spPr>
          <a:xfrm>
            <a:off x="5110145" y="5275401"/>
            <a:ext cx="332066" cy="222741"/>
          </a:xfrm>
          <a:prstGeom prst="rightArrow">
            <a:avLst/>
          </a:prstGeom>
          <a:solidFill>
            <a:schemeClr val="tx2">
              <a:lumMod val="40000"/>
              <a:lumOff val="6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4" name="Picture 183">
            <a:extLst>
              <a:ext uri="{FF2B5EF4-FFF2-40B4-BE49-F238E27FC236}">
                <a16:creationId xmlns:a16="http://schemas.microsoft.com/office/drawing/2014/main" id="{3CD5B3CC-6A2E-4732-9DD3-79E4A80727B7}"/>
              </a:ext>
            </a:extLst>
          </p:cNvPr>
          <p:cNvPicPr>
            <a:picLocks noChangeAspect="1"/>
          </p:cNvPicPr>
          <p:nvPr/>
        </p:nvPicPr>
        <p:blipFill>
          <a:blip r:embed="rId10"/>
          <a:stretch>
            <a:fillRect/>
          </a:stretch>
        </p:blipFill>
        <p:spPr>
          <a:xfrm>
            <a:off x="4860640" y="5165179"/>
            <a:ext cx="227574" cy="918262"/>
          </a:xfrm>
          <a:prstGeom prst="rect">
            <a:avLst/>
          </a:prstGeom>
        </p:spPr>
      </p:pic>
      <p:sp>
        <p:nvSpPr>
          <p:cNvPr id="185" name="Flowchart: Display 184">
            <a:extLst>
              <a:ext uri="{FF2B5EF4-FFF2-40B4-BE49-F238E27FC236}">
                <a16:creationId xmlns:a16="http://schemas.microsoft.com/office/drawing/2014/main" id="{DBDFB5EC-DA27-4604-BF26-86BE30C92FC2}"/>
              </a:ext>
            </a:extLst>
          </p:cNvPr>
          <p:cNvSpPr/>
          <p:nvPr/>
        </p:nvSpPr>
        <p:spPr>
          <a:xfrm>
            <a:off x="5482739" y="5275401"/>
            <a:ext cx="387912" cy="205061"/>
          </a:xfrm>
          <a:prstGeom prst="flowChartDisplay">
            <a:avLst/>
          </a:prstGeom>
          <a:solidFill>
            <a:schemeClr val="accent2">
              <a:lumMod val="40000"/>
              <a:lumOff val="60000"/>
            </a:schemeClr>
          </a:solidFill>
          <a:ln>
            <a:solidFill>
              <a:schemeClr val="accent2">
                <a:lumMod val="40000"/>
                <a:lumOff val="6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sz="800" b="1" dirty="0">
              <a:solidFill>
                <a:schemeClr val="tx1"/>
              </a:solidFill>
              <a:latin typeface="Times New Roman" panose="02020603050405020304" pitchFamily="18" charset="0"/>
              <a:cs typeface="Times New Roman" panose="02020603050405020304" pitchFamily="18" charset="0"/>
            </a:endParaRPr>
          </a:p>
        </p:txBody>
      </p:sp>
      <p:sp>
        <p:nvSpPr>
          <p:cNvPr id="122" name="TextBox 121">
            <a:extLst>
              <a:ext uri="{FF2B5EF4-FFF2-40B4-BE49-F238E27FC236}">
                <a16:creationId xmlns:a16="http://schemas.microsoft.com/office/drawing/2014/main" id="{A38A64CA-0365-4D12-AED2-FCE8B5900538}"/>
              </a:ext>
            </a:extLst>
          </p:cNvPr>
          <p:cNvSpPr txBox="1"/>
          <p:nvPr/>
        </p:nvSpPr>
        <p:spPr>
          <a:xfrm>
            <a:off x="5432372" y="5078095"/>
            <a:ext cx="585216" cy="246221"/>
          </a:xfrm>
          <a:prstGeom prst="rect">
            <a:avLst/>
          </a:prstGeom>
          <a:noFill/>
        </p:spPr>
        <p:txBody>
          <a:bodyPr wrap="square" rtlCol="0">
            <a:spAutoFit/>
          </a:bodyPr>
          <a:lstStyle/>
          <a:p>
            <a:r>
              <a:rPr lang="en-US" sz="1000" b="1" dirty="0">
                <a:latin typeface="Times New Roman" panose="02020603050405020304" pitchFamily="18" charset="0"/>
                <a:cs typeface="Times New Roman" panose="02020603050405020304" pitchFamily="18" charset="0"/>
              </a:rPr>
              <a:t>Cell A</a:t>
            </a:r>
          </a:p>
        </p:txBody>
      </p:sp>
      <p:sp>
        <p:nvSpPr>
          <p:cNvPr id="188" name="Arrow: Right 187">
            <a:extLst>
              <a:ext uri="{FF2B5EF4-FFF2-40B4-BE49-F238E27FC236}">
                <a16:creationId xmlns:a16="http://schemas.microsoft.com/office/drawing/2014/main" id="{3C3139D3-D638-4723-998D-0B329B53D5A2}"/>
              </a:ext>
            </a:extLst>
          </p:cNvPr>
          <p:cNvSpPr/>
          <p:nvPr/>
        </p:nvSpPr>
        <p:spPr>
          <a:xfrm>
            <a:off x="5931082" y="5252720"/>
            <a:ext cx="374195" cy="222741"/>
          </a:xfrm>
          <a:prstGeom prst="rightArrow">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Flowchart: Display 189">
            <a:extLst>
              <a:ext uri="{FF2B5EF4-FFF2-40B4-BE49-F238E27FC236}">
                <a16:creationId xmlns:a16="http://schemas.microsoft.com/office/drawing/2014/main" id="{2937D3B6-B030-4D06-8285-28E50C6FD2B8}"/>
              </a:ext>
            </a:extLst>
          </p:cNvPr>
          <p:cNvSpPr/>
          <p:nvPr/>
        </p:nvSpPr>
        <p:spPr>
          <a:xfrm>
            <a:off x="6348953" y="5252720"/>
            <a:ext cx="387912" cy="205061"/>
          </a:xfrm>
          <a:prstGeom prst="flowChartDisplay">
            <a:avLst/>
          </a:prstGeom>
          <a:solidFill>
            <a:srgbClr val="C00000"/>
          </a:solidFill>
          <a:ln>
            <a:solidFill>
              <a:srgbClr val="C000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sz="800" b="1" dirty="0">
              <a:solidFill>
                <a:schemeClr val="tx1"/>
              </a:solidFill>
              <a:latin typeface="Times New Roman" panose="02020603050405020304" pitchFamily="18" charset="0"/>
              <a:cs typeface="Times New Roman" panose="02020603050405020304" pitchFamily="18" charset="0"/>
            </a:endParaRPr>
          </a:p>
        </p:txBody>
      </p:sp>
      <p:sp>
        <p:nvSpPr>
          <p:cNvPr id="123" name="Oval 122">
            <a:extLst>
              <a:ext uri="{FF2B5EF4-FFF2-40B4-BE49-F238E27FC236}">
                <a16:creationId xmlns:a16="http://schemas.microsoft.com/office/drawing/2014/main" id="{D6EC7F2A-6705-4835-8910-C3869AAB8EBD}"/>
              </a:ext>
            </a:extLst>
          </p:cNvPr>
          <p:cNvSpPr/>
          <p:nvPr/>
        </p:nvSpPr>
        <p:spPr>
          <a:xfrm>
            <a:off x="5988224" y="532489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532A43CB-8D49-4686-A1CF-6CF180B22BAA}"/>
              </a:ext>
            </a:extLst>
          </p:cNvPr>
          <p:cNvSpPr/>
          <p:nvPr/>
        </p:nvSpPr>
        <p:spPr>
          <a:xfrm>
            <a:off x="6011083" y="541315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A225BAC5-521F-4882-9547-DB724A1233D0}"/>
              </a:ext>
            </a:extLst>
          </p:cNvPr>
          <p:cNvSpPr/>
          <p:nvPr/>
        </p:nvSpPr>
        <p:spPr>
          <a:xfrm>
            <a:off x="6122535" y="532315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C4058EE1-4D14-462E-AED9-AE90090C04F3}"/>
              </a:ext>
            </a:extLst>
          </p:cNvPr>
          <p:cNvSpPr/>
          <p:nvPr/>
        </p:nvSpPr>
        <p:spPr>
          <a:xfrm>
            <a:off x="6066808" y="537620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D4DC500E-EA01-4499-9063-8B72051C2C53}"/>
              </a:ext>
            </a:extLst>
          </p:cNvPr>
          <p:cNvSpPr/>
          <p:nvPr/>
        </p:nvSpPr>
        <p:spPr>
          <a:xfrm>
            <a:off x="6058257" y="523799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0A137F77-9406-451D-ACA4-D9BA1D79A818}"/>
              </a:ext>
            </a:extLst>
          </p:cNvPr>
          <p:cNvSpPr txBox="1"/>
          <p:nvPr/>
        </p:nvSpPr>
        <p:spPr>
          <a:xfrm>
            <a:off x="5579822" y="5442224"/>
            <a:ext cx="1307729" cy="215444"/>
          </a:xfrm>
          <a:prstGeom prst="rect">
            <a:avLst/>
          </a:prstGeom>
          <a:noFill/>
        </p:spPr>
        <p:txBody>
          <a:bodyPr wrap="square" rtlCol="0">
            <a:spAutoFit/>
          </a:bodyPr>
          <a:lstStyle/>
          <a:p>
            <a:r>
              <a:rPr lang="en-US" sz="800" dirty="0">
                <a:latin typeface="Times New Roman" panose="02020603050405020304" pitchFamily="18" charset="0"/>
                <a:cs typeface="Times New Roman" panose="02020603050405020304" pitchFamily="18" charset="0"/>
              </a:rPr>
              <a:t>Cellular effector molecules</a:t>
            </a:r>
          </a:p>
        </p:txBody>
      </p:sp>
      <p:pic>
        <p:nvPicPr>
          <p:cNvPr id="202" name="Picture 201">
            <a:extLst>
              <a:ext uri="{FF2B5EF4-FFF2-40B4-BE49-F238E27FC236}">
                <a16:creationId xmlns:a16="http://schemas.microsoft.com/office/drawing/2014/main" id="{FA4D2880-564A-4F77-9119-D2AE31696D53}"/>
              </a:ext>
            </a:extLst>
          </p:cNvPr>
          <p:cNvPicPr>
            <a:picLocks noChangeAspect="1"/>
          </p:cNvPicPr>
          <p:nvPr/>
        </p:nvPicPr>
        <p:blipFill>
          <a:blip r:embed="rId11"/>
          <a:stretch>
            <a:fillRect/>
          </a:stretch>
        </p:blipFill>
        <p:spPr>
          <a:xfrm>
            <a:off x="5099101" y="5583738"/>
            <a:ext cx="652165" cy="795519"/>
          </a:xfrm>
          <a:prstGeom prst="rect">
            <a:avLst/>
          </a:prstGeom>
        </p:spPr>
      </p:pic>
      <p:sp>
        <p:nvSpPr>
          <p:cNvPr id="203" name="TextBox 202">
            <a:extLst>
              <a:ext uri="{FF2B5EF4-FFF2-40B4-BE49-F238E27FC236}">
                <a16:creationId xmlns:a16="http://schemas.microsoft.com/office/drawing/2014/main" id="{455C57E0-96D6-4E42-80AC-003E42579226}"/>
              </a:ext>
            </a:extLst>
          </p:cNvPr>
          <p:cNvSpPr txBox="1"/>
          <p:nvPr/>
        </p:nvSpPr>
        <p:spPr>
          <a:xfrm>
            <a:off x="6283260" y="5075854"/>
            <a:ext cx="585216" cy="246221"/>
          </a:xfrm>
          <a:prstGeom prst="rect">
            <a:avLst/>
          </a:prstGeom>
          <a:noFill/>
        </p:spPr>
        <p:txBody>
          <a:bodyPr wrap="square" rtlCol="0">
            <a:spAutoFit/>
          </a:bodyPr>
          <a:lstStyle/>
          <a:p>
            <a:r>
              <a:rPr lang="en-US" sz="1000" b="1" dirty="0">
                <a:latin typeface="Times New Roman" panose="02020603050405020304" pitchFamily="18" charset="0"/>
                <a:cs typeface="Times New Roman" panose="02020603050405020304" pitchFamily="18" charset="0"/>
              </a:rPr>
              <a:t>Cell B</a:t>
            </a:r>
          </a:p>
        </p:txBody>
      </p:sp>
      <p:sp>
        <p:nvSpPr>
          <p:cNvPr id="204" name="Arrow: Right 203">
            <a:extLst>
              <a:ext uri="{FF2B5EF4-FFF2-40B4-BE49-F238E27FC236}">
                <a16:creationId xmlns:a16="http://schemas.microsoft.com/office/drawing/2014/main" id="{D1C90D37-3940-43AD-B02D-6DAA3222AE57}"/>
              </a:ext>
            </a:extLst>
          </p:cNvPr>
          <p:cNvSpPr/>
          <p:nvPr/>
        </p:nvSpPr>
        <p:spPr>
          <a:xfrm>
            <a:off x="5748035" y="5832300"/>
            <a:ext cx="332066" cy="222741"/>
          </a:xfrm>
          <a:prstGeom prst="rightArrow">
            <a:avLst/>
          </a:prstGeom>
          <a:solidFill>
            <a:schemeClr val="tx2">
              <a:lumMod val="40000"/>
              <a:lumOff val="6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Flowchart: Display 205">
            <a:extLst>
              <a:ext uri="{FF2B5EF4-FFF2-40B4-BE49-F238E27FC236}">
                <a16:creationId xmlns:a16="http://schemas.microsoft.com/office/drawing/2014/main" id="{ECBA98EE-4A4C-42DE-A916-2D6A4BAB7B73}"/>
              </a:ext>
            </a:extLst>
          </p:cNvPr>
          <p:cNvSpPr/>
          <p:nvPr/>
        </p:nvSpPr>
        <p:spPr>
          <a:xfrm>
            <a:off x="6153839" y="5833741"/>
            <a:ext cx="387912" cy="205061"/>
          </a:xfrm>
          <a:prstGeom prst="flowChartDisplay">
            <a:avLst/>
          </a:prstGeom>
          <a:solidFill>
            <a:srgbClr val="C00000"/>
          </a:solidFill>
          <a:ln>
            <a:solidFill>
              <a:srgbClr val="C000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sz="800" b="1" dirty="0">
              <a:solidFill>
                <a:schemeClr val="tx1"/>
              </a:solidFill>
              <a:latin typeface="Times New Roman" panose="02020603050405020304" pitchFamily="18" charset="0"/>
              <a:cs typeface="Times New Roman" panose="02020603050405020304" pitchFamily="18" charset="0"/>
            </a:endParaRPr>
          </a:p>
        </p:txBody>
      </p:sp>
      <p:sp>
        <p:nvSpPr>
          <p:cNvPr id="207" name="TextBox 206">
            <a:extLst>
              <a:ext uri="{FF2B5EF4-FFF2-40B4-BE49-F238E27FC236}">
                <a16:creationId xmlns:a16="http://schemas.microsoft.com/office/drawing/2014/main" id="{B1143404-A256-435B-8208-547A5A2FFD0D}"/>
              </a:ext>
            </a:extLst>
          </p:cNvPr>
          <p:cNvSpPr txBox="1"/>
          <p:nvPr/>
        </p:nvSpPr>
        <p:spPr>
          <a:xfrm>
            <a:off x="6098111" y="5631174"/>
            <a:ext cx="585216" cy="246221"/>
          </a:xfrm>
          <a:prstGeom prst="rect">
            <a:avLst/>
          </a:prstGeom>
          <a:noFill/>
        </p:spPr>
        <p:txBody>
          <a:bodyPr wrap="square" rtlCol="0">
            <a:spAutoFit/>
          </a:bodyPr>
          <a:lstStyle/>
          <a:p>
            <a:r>
              <a:rPr lang="en-US" sz="1000" b="1" dirty="0">
                <a:latin typeface="Times New Roman" panose="02020603050405020304" pitchFamily="18" charset="0"/>
                <a:cs typeface="Times New Roman" panose="02020603050405020304" pitchFamily="18" charset="0"/>
              </a:rPr>
              <a:t>Cell B</a:t>
            </a:r>
          </a:p>
        </p:txBody>
      </p:sp>
      <p:sp>
        <p:nvSpPr>
          <p:cNvPr id="208" name="TextBox 207">
            <a:extLst>
              <a:ext uri="{FF2B5EF4-FFF2-40B4-BE49-F238E27FC236}">
                <a16:creationId xmlns:a16="http://schemas.microsoft.com/office/drawing/2014/main" id="{E01A14E1-4089-4151-98AD-194D8A81D7B5}"/>
              </a:ext>
            </a:extLst>
          </p:cNvPr>
          <p:cNvSpPr txBox="1"/>
          <p:nvPr/>
        </p:nvSpPr>
        <p:spPr>
          <a:xfrm>
            <a:off x="5629445" y="6026611"/>
            <a:ext cx="815230" cy="461665"/>
          </a:xfrm>
          <a:prstGeom prst="rect">
            <a:avLst/>
          </a:prstGeom>
          <a:noFill/>
        </p:spPr>
        <p:txBody>
          <a:bodyPr wrap="square" rtlCol="0">
            <a:spAutoFit/>
          </a:bodyPr>
          <a:lstStyle/>
          <a:p>
            <a:r>
              <a:rPr lang="en-US" sz="800" dirty="0">
                <a:latin typeface="Times New Roman" panose="02020603050405020304" pitchFamily="18" charset="0"/>
                <a:cs typeface="Times New Roman" panose="02020603050405020304" pitchFamily="18" charset="0"/>
              </a:rPr>
              <a:t>Secreted Microbial  effectors</a:t>
            </a:r>
          </a:p>
        </p:txBody>
      </p:sp>
      <p:sp>
        <p:nvSpPr>
          <p:cNvPr id="137" name="Arrow: Curved Right 136">
            <a:extLst>
              <a:ext uri="{FF2B5EF4-FFF2-40B4-BE49-F238E27FC236}">
                <a16:creationId xmlns:a16="http://schemas.microsoft.com/office/drawing/2014/main" id="{C6886587-3B85-4E59-AA3B-2553303518C7}"/>
              </a:ext>
            </a:extLst>
          </p:cNvPr>
          <p:cNvSpPr/>
          <p:nvPr/>
        </p:nvSpPr>
        <p:spPr>
          <a:xfrm rot="16200000">
            <a:off x="5496004" y="5579320"/>
            <a:ext cx="369833" cy="151836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8" name="Oval 137">
            <a:extLst>
              <a:ext uri="{FF2B5EF4-FFF2-40B4-BE49-F238E27FC236}">
                <a16:creationId xmlns:a16="http://schemas.microsoft.com/office/drawing/2014/main" id="{9A571C97-E2E3-4CDE-B920-9D6D3405C9C8}"/>
              </a:ext>
            </a:extLst>
          </p:cNvPr>
          <p:cNvSpPr/>
          <p:nvPr/>
        </p:nvSpPr>
        <p:spPr>
          <a:xfrm>
            <a:off x="6287437" y="6027965"/>
            <a:ext cx="51868" cy="68274"/>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208">
            <a:extLst>
              <a:ext uri="{FF2B5EF4-FFF2-40B4-BE49-F238E27FC236}">
                <a16:creationId xmlns:a16="http://schemas.microsoft.com/office/drawing/2014/main" id="{925E81D1-835F-41EE-80C5-C201DFA2B0EA}"/>
              </a:ext>
            </a:extLst>
          </p:cNvPr>
          <p:cNvSpPr txBox="1"/>
          <p:nvPr/>
        </p:nvSpPr>
        <p:spPr>
          <a:xfrm>
            <a:off x="6357145" y="6015499"/>
            <a:ext cx="579925"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Receptor</a:t>
            </a:r>
          </a:p>
        </p:txBody>
      </p:sp>
      <p:cxnSp>
        <p:nvCxnSpPr>
          <p:cNvPr id="210" name="Straight Connector 209">
            <a:extLst>
              <a:ext uri="{FF2B5EF4-FFF2-40B4-BE49-F238E27FC236}">
                <a16:creationId xmlns:a16="http://schemas.microsoft.com/office/drawing/2014/main" id="{3A3DAAB2-324A-4D30-BA45-B79B1DBAF4F3}"/>
              </a:ext>
            </a:extLst>
          </p:cNvPr>
          <p:cNvCxnSpPr/>
          <p:nvPr/>
        </p:nvCxnSpPr>
        <p:spPr>
          <a:xfrm>
            <a:off x="6892123" y="5085052"/>
            <a:ext cx="0" cy="1650006"/>
          </a:xfrm>
          <a:prstGeom prst="line">
            <a:avLst/>
          </a:prstGeom>
          <a:ln w="19050"/>
          <a:effectLst>
            <a:glow rad="101600">
              <a:schemeClr val="bg2">
                <a:lumMod val="75000"/>
                <a:alpha val="60000"/>
              </a:schemeClr>
            </a:glow>
          </a:effectLst>
        </p:spPr>
        <p:style>
          <a:lnRef idx="1">
            <a:schemeClr val="dk1"/>
          </a:lnRef>
          <a:fillRef idx="0">
            <a:schemeClr val="dk1"/>
          </a:fillRef>
          <a:effectRef idx="0">
            <a:schemeClr val="dk1"/>
          </a:effectRef>
          <a:fontRef idx="minor">
            <a:schemeClr val="tx1"/>
          </a:fontRef>
        </p:style>
      </p:cxnSp>
      <p:sp>
        <p:nvSpPr>
          <p:cNvPr id="211" name="Oval 210">
            <a:extLst>
              <a:ext uri="{FF2B5EF4-FFF2-40B4-BE49-F238E27FC236}">
                <a16:creationId xmlns:a16="http://schemas.microsoft.com/office/drawing/2014/main" id="{46F97E2B-675C-4DE6-88EF-576334463A44}"/>
              </a:ext>
            </a:extLst>
          </p:cNvPr>
          <p:cNvSpPr/>
          <p:nvPr/>
        </p:nvSpPr>
        <p:spPr>
          <a:xfrm>
            <a:off x="6383079" y="6024835"/>
            <a:ext cx="51868" cy="6827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5" name="Group 154">
            <a:extLst>
              <a:ext uri="{FF2B5EF4-FFF2-40B4-BE49-F238E27FC236}">
                <a16:creationId xmlns:a16="http://schemas.microsoft.com/office/drawing/2014/main" id="{EC2F4539-60F5-4561-9591-9B9EFBA94EE8}"/>
              </a:ext>
            </a:extLst>
          </p:cNvPr>
          <p:cNvGrpSpPr/>
          <p:nvPr/>
        </p:nvGrpSpPr>
        <p:grpSpPr>
          <a:xfrm>
            <a:off x="7763867" y="6108625"/>
            <a:ext cx="1483586" cy="443801"/>
            <a:chOff x="7366689" y="6188471"/>
            <a:chExt cx="1483586" cy="443801"/>
          </a:xfrm>
        </p:grpSpPr>
        <p:sp>
          <p:nvSpPr>
            <p:cNvPr id="222" name="Flowchart: Display 221">
              <a:extLst>
                <a:ext uri="{FF2B5EF4-FFF2-40B4-BE49-F238E27FC236}">
                  <a16:creationId xmlns:a16="http://schemas.microsoft.com/office/drawing/2014/main" id="{AC3BA128-68F9-4920-A7AD-318DF1191436}"/>
                </a:ext>
              </a:extLst>
            </p:cNvPr>
            <p:cNvSpPr/>
            <p:nvPr/>
          </p:nvSpPr>
          <p:spPr>
            <a:xfrm>
              <a:off x="7428264" y="6369841"/>
              <a:ext cx="387912" cy="205061"/>
            </a:xfrm>
            <a:prstGeom prst="flowChartDisplay">
              <a:avLst/>
            </a:prstGeom>
            <a:solidFill>
              <a:schemeClr val="accent2">
                <a:lumMod val="40000"/>
                <a:lumOff val="60000"/>
              </a:schemeClr>
            </a:solidFill>
            <a:ln>
              <a:solidFill>
                <a:schemeClr val="accent2">
                  <a:lumMod val="40000"/>
                  <a:lumOff val="6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sz="800" b="1" dirty="0">
                <a:solidFill>
                  <a:schemeClr val="tx1"/>
                </a:solidFill>
                <a:latin typeface="Times New Roman" panose="02020603050405020304" pitchFamily="18" charset="0"/>
                <a:cs typeface="Times New Roman" panose="02020603050405020304" pitchFamily="18" charset="0"/>
              </a:endParaRPr>
            </a:p>
          </p:txBody>
        </p:sp>
        <p:sp>
          <p:nvSpPr>
            <p:cNvPr id="223" name="TextBox 222">
              <a:extLst>
                <a:ext uri="{FF2B5EF4-FFF2-40B4-BE49-F238E27FC236}">
                  <a16:creationId xmlns:a16="http://schemas.microsoft.com/office/drawing/2014/main" id="{E36131E7-C1D1-4EB9-86A8-85D4BA947BAC}"/>
                </a:ext>
              </a:extLst>
            </p:cNvPr>
            <p:cNvSpPr txBox="1"/>
            <p:nvPr/>
          </p:nvSpPr>
          <p:spPr>
            <a:xfrm>
              <a:off x="7366689" y="6201016"/>
              <a:ext cx="585216" cy="246221"/>
            </a:xfrm>
            <a:prstGeom prst="rect">
              <a:avLst/>
            </a:prstGeom>
            <a:noFill/>
          </p:spPr>
          <p:txBody>
            <a:bodyPr wrap="square" rtlCol="0">
              <a:spAutoFit/>
            </a:bodyPr>
            <a:lstStyle/>
            <a:p>
              <a:r>
                <a:rPr lang="en-US" sz="1000" b="1" dirty="0">
                  <a:latin typeface="Times New Roman" panose="02020603050405020304" pitchFamily="18" charset="0"/>
                  <a:cs typeface="Times New Roman" panose="02020603050405020304" pitchFamily="18" charset="0"/>
                </a:rPr>
                <a:t>Cell A</a:t>
              </a:r>
            </a:p>
          </p:txBody>
        </p:sp>
        <p:sp>
          <p:nvSpPr>
            <p:cNvPr id="224" name="Flowchart: Display 223">
              <a:extLst>
                <a:ext uri="{FF2B5EF4-FFF2-40B4-BE49-F238E27FC236}">
                  <a16:creationId xmlns:a16="http://schemas.microsoft.com/office/drawing/2014/main" id="{9AA1BFEC-8EB3-4789-9B3B-D4087A325BD1}"/>
                </a:ext>
              </a:extLst>
            </p:cNvPr>
            <p:cNvSpPr/>
            <p:nvPr/>
          </p:nvSpPr>
          <p:spPr>
            <a:xfrm>
              <a:off x="8330752" y="6365337"/>
              <a:ext cx="387912" cy="205061"/>
            </a:xfrm>
            <a:prstGeom prst="flowChartDisplay">
              <a:avLst/>
            </a:prstGeom>
            <a:solidFill>
              <a:srgbClr val="C00000"/>
            </a:solidFill>
            <a:ln>
              <a:solidFill>
                <a:srgbClr val="C0000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sz="800" b="1" dirty="0">
                <a:solidFill>
                  <a:schemeClr val="tx1"/>
                </a:solidFill>
                <a:latin typeface="Times New Roman" panose="02020603050405020304" pitchFamily="18" charset="0"/>
                <a:cs typeface="Times New Roman" panose="02020603050405020304" pitchFamily="18" charset="0"/>
              </a:endParaRPr>
            </a:p>
          </p:txBody>
        </p:sp>
        <p:sp>
          <p:nvSpPr>
            <p:cNvPr id="236" name="TextBox 235">
              <a:extLst>
                <a:ext uri="{FF2B5EF4-FFF2-40B4-BE49-F238E27FC236}">
                  <a16:creationId xmlns:a16="http://schemas.microsoft.com/office/drawing/2014/main" id="{5D9B714E-C945-4644-8765-35110654CC8C}"/>
                </a:ext>
              </a:extLst>
            </p:cNvPr>
            <p:cNvSpPr txBox="1"/>
            <p:nvPr/>
          </p:nvSpPr>
          <p:spPr>
            <a:xfrm>
              <a:off x="8265059" y="6188471"/>
              <a:ext cx="585216" cy="246221"/>
            </a:xfrm>
            <a:prstGeom prst="rect">
              <a:avLst/>
            </a:prstGeom>
            <a:noFill/>
          </p:spPr>
          <p:txBody>
            <a:bodyPr wrap="square" rtlCol="0">
              <a:spAutoFit/>
            </a:bodyPr>
            <a:lstStyle/>
            <a:p>
              <a:r>
                <a:rPr lang="en-US" sz="1000" b="1" dirty="0">
                  <a:latin typeface="Times New Roman" panose="02020603050405020304" pitchFamily="18" charset="0"/>
                  <a:cs typeface="Times New Roman" panose="02020603050405020304" pitchFamily="18" charset="0"/>
                </a:rPr>
                <a:t>Cell B</a:t>
              </a:r>
            </a:p>
          </p:txBody>
        </p:sp>
        <p:sp>
          <p:nvSpPr>
            <p:cNvPr id="239" name="Oval 238">
              <a:extLst>
                <a:ext uri="{FF2B5EF4-FFF2-40B4-BE49-F238E27FC236}">
                  <a16:creationId xmlns:a16="http://schemas.microsoft.com/office/drawing/2014/main" id="{B667E99C-D8FC-46DE-AC78-9D3CCD70B51B}"/>
                </a:ext>
              </a:extLst>
            </p:cNvPr>
            <p:cNvSpPr/>
            <p:nvPr/>
          </p:nvSpPr>
          <p:spPr>
            <a:xfrm>
              <a:off x="8462511" y="6563998"/>
              <a:ext cx="51868" cy="68274"/>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8FD82C63-A8E8-4E18-AEDF-BE93867C4B38}"/>
                </a:ext>
              </a:extLst>
            </p:cNvPr>
            <p:cNvSpPr/>
            <p:nvPr/>
          </p:nvSpPr>
          <p:spPr>
            <a:xfrm>
              <a:off x="8558153" y="6560868"/>
              <a:ext cx="51868" cy="6827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109AC47A-721E-42A4-85AF-7179791A34C7}"/>
                </a:ext>
              </a:extLst>
            </p:cNvPr>
            <p:cNvSpPr txBox="1"/>
            <p:nvPr/>
          </p:nvSpPr>
          <p:spPr>
            <a:xfrm>
              <a:off x="7943168" y="6258522"/>
              <a:ext cx="44637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t>
              </a:r>
            </a:p>
          </p:txBody>
        </p:sp>
      </p:grpSp>
      <p:sp>
        <p:nvSpPr>
          <p:cNvPr id="244" name="TextBox 243">
            <a:extLst>
              <a:ext uri="{FF2B5EF4-FFF2-40B4-BE49-F238E27FC236}">
                <a16:creationId xmlns:a16="http://schemas.microsoft.com/office/drawing/2014/main" id="{489827F8-CE71-4849-A1FD-3CFBDCB3CFA7}"/>
              </a:ext>
            </a:extLst>
          </p:cNvPr>
          <p:cNvSpPr txBox="1"/>
          <p:nvPr/>
        </p:nvSpPr>
        <p:spPr>
          <a:xfrm>
            <a:off x="8669429" y="6494211"/>
            <a:ext cx="579925"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Receptor</a:t>
            </a:r>
          </a:p>
        </p:txBody>
      </p:sp>
      <p:sp>
        <p:nvSpPr>
          <p:cNvPr id="1024" name="Rectangle 1023">
            <a:extLst>
              <a:ext uri="{FF2B5EF4-FFF2-40B4-BE49-F238E27FC236}">
                <a16:creationId xmlns:a16="http://schemas.microsoft.com/office/drawing/2014/main" id="{2D1DE24E-7144-491D-BBF0-CF7A7C04F3EF}"/>
              </a:ext>
            </a:extLst>
          </p:cNvPr>
          <p:cNvSpPr/>
          <p:nvPr/>
        </p:nvSpPr>
        <p:spPr>
          <a:xfrm>
            <a:off x="5814174" y="3768117"/>
            <a:ext cx="366202" cy="7374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Arrow: Right 231">
            <a:extLst>
              <a:ext uri="{FF2B5EF4-FFF2-40B4-BE49-F238E27FC236}">
                <a16:creationId xmlns:a16="http://schemas.microsoft.com/office/drawing/2014/main" id="{4B0BA21C-9076-4654-BEE1-429E74C8761C}"/>
              </a:ext>
            </a:extLst>
          </p:cNvPr>
          <p:cNvSpPr/>
          <p:nvPr/>
        </p:nvSpPr>
        <p:spPr>
          <a:xfrm rot="5400000">
            <a:off x="5214737" y="1759958"/>
            <a:ext cx="214293" cy="162746"/>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E4221E10-624F-4D84-A7E7-95A43FF003F2}"/>
              </a:ext>
            </a:extLst>
          </p:cNvPr>
          <p:cNvSpPr/>
          <p:nvPr/>
        </p:nvSpPr>
        <p:spPr>
          <a:xfrm>
            <a:off x="5853019" y="3861764"/>
            <a:ext cx="174139" cy="813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Arrow: Right 253">
            <a:extLst>
              <a:ext uri="{FF2B5EF4-FFF2-40B4-BE49-F238E27FC236}">
                <a16:creationId xmlns:a16="http://schemas.microsoft.com/office/drawing/2014/main" id="{D20BB1E2-F291-437A-82AF-2D67D926BE30}"/>
              </a:ext>
            </a:extLst>
          </p:cNvPr>
          <p:cNvSpPr/>
          <p:nvPr/>
        </p:nvSpPr>
        <p:spPr>
          <a:xfrm rot="5400000">
            <a:off x="5216819" y="2349909"/>
            <a:ext cx="214293" cy="162746"/>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Fluorescence-activated cell sorting (FACS) of live cells | abcam">
            <a:extLst>
              <a:ext uri="{FF2B5EF4-FFF2-40B4-BE49-F238E27FC236}">
                <a16:creationId xmlns:a16="http://schemas.microsoft.com/office/drawing/2014/main" id="{6BE74593-2559-46F1-81C3-DE58129823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16868" y="1542649"/>
            <a:ext cx="970901" cy="1028799"/>
          </a:xfrm>
          <a:prstGeom prst="rect">
            <a:avLst/>
          </a:prstGeom>
          <a:noFill/>
          <a:extLst>
            <a:ext uri="{909E8E84-426E-40DD-AFC4-6F175D3DCCD1}">
              <a14:hiddenFill xmlns:a14="http://schemas.microsoft.com/office/drawing/2010/main">
                <a:solidFill>
                  <a:srgbClr val="FFFFFF"/>
                </a:solidFill>
              </a14:hiddenFill>
            </a:ext>
          </a:extLst>
        </p:spPr>
      </p:pic>
      <p:sp>
        <p:nvSpPr>
          <p:cNvPr id="256" name="TextBox 255">
            <a:extLst>
              <a:ext uri="{FF2B5EF4-FFF2-40B4-BE49-F238E27FC236}">
                <a16:creationId xmlns:a16="http://schemas.microsoft.com/office/drawing/2014/main" id="{21CA4FE7-9A4F-4F26-8860-808933847B80}"/>
              </a:ext>
            </a:extLst>
          </p:cNvPr>
          <p:cNvSpPr txBox="1"/>
          <p:nvPr/>
        </p:nvSpPr>
        <p:spPr>
          <a:xfrm>
            <a:off x="4216868" y="2065819"/>
            <a:ext cx="541543" cy="246221"/>
          </a:xfrm>
          <a:prstGeom prst="rect">
            <a:avLst/>
          </a:prstGeom>
          <a:noFill/>
        </p:spPr>
        <p:txBody>
          <a:bodyPr wrap="square" rtlCol="0">
            <a:spAutoFit/>
          </a:bodyPr>
          <a:lstStyle/>
          <a:p>
            <a:r>
              <a:rPr lang="en-US" sz="1000" b="1" dirty="0">
                <a:latin typeface="Times New Roman" panose="02020603050405020304" pitchFamily="18" charset="0"/>
                <a:cs typeface="Times New Roman" panose="02020603050405020304" pitchFamily="18" charset="0"/>
              </a:rPr>
              <a:t>FACS</a:t>
            </a:r>
          </a:p>
        </p:txBody>
      </p:sp>
      <p:grpSp>
        <p:nvGrpSpPr>
          <p:cNvPr id="89" name="Group 88">
            <a:extLst>
              <a:ext uri="{FF2B5EF4-FFF2-40B4-BE49-F238E27FC236}">
                <a16:creationId xmlns:a16="http://schemas.microsoft.com/office/drawing/2014/main" id="{CE521CA7-D048-4289-A7A6-C656EE05BFEA}"/>
              </a:ext>
            </a:extLst>
          </p:cNvPr>
          <p:cNvGrpSpPr/>
          <p:nvPr/>
        </p:nvGrpSpPr>
        <p:grpSpPr>
          <a:xfrm>
            <a:off x="5878586" y="3852177"/>
            <a:ext cx="1024606" cy="954107"/>
            <a:chOff x="9718436" y="3471212"/>
            <a:chExt cx="1024606" cy="954107"/>
          </a:xfrm>
        </p:grpSpPr>
        <p:grpSp>
          <p:nvGrpSpPr>
            <p:cNvPr id="80" name="Group 79">
              <a:extLst>
                <a:ext uri="{FF2B5EF4-FFF2-40B4-BE49-F238E27FC236}">
                  <a16:creationId xmlns:a16="http://schemas.microsoft.com/office/drawing/2014/main" id="{988A5F89-B04C-422C-AB70-B7FA09E19221}"/>
                </a:ext>
              </a:extLst>
            </p:cNvPr>
            <p:cNvGrpSpPr/>
            <p:nvPr/>
          </p:nvGrpSpPr>
          <p:grpSpPr>
            <a:xfrm>
              <a:off x="9718436" y="3471212"/>
              <a:ext cx="1024606" cy="954107"/>
              <a:chOff x="9848870" y="3255527"/>
              <a:chExt cx="1024606" cy="954107"/>
            </a:xfrm>
          </p:grpSpPr>
          <p:sp>
            <p:nvSpPr>
              <p:cNvPr id="47" name="TextBox 46">
                <a:extLst>
                  <a:ext uri="{FF2B5EF4-FFF2-40B4-BE49-F238E27FC236}">
                    <a16:creationId xmlns:a16="http://schemas.microsoft.com/office/drawing/2014/main" id="{8AF0FCA9-8249-44C6-A6FF-A39AFD17F788}"/>
                  </a:ext>
                </a:extLst>
              </p:cNvPr>
              <p:cNvSpPr txBox="1"/>
              <p:nvPr/>
            </p:nvSpPr>
            <p:spPr>
              <a:xfrm>
                <a:off x="9885924" y="3255527"/>
                <a:ext cx="987552" cy="954107"/>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Genus</a:t>
                </a:r>
              </a:p>
              <a:p>
                <a:r>
                  <a:rPr lang="en-US" sz="500" dirty="0">
                    <a:latin typeface="Times New Roman" panose="02020603050405020304" pitchFamily="18" charset="0"/>
                    <a:cs typeface="Times New Roman" panose="02020603050405020304" pitchFamily="18" charset="0"/>
                  </a:rPr>
                  <a:t>Lactobacillus</a:t>
                </a:r>
              </a:p>
              <a:p>
                <a:r>
                  <a:rPr lang="en-US" sz="500" dirty="0">
                    <a:latin typeface="Times New Roman" panose="02020603050405020304" pitchFamily="18" charset="0"/>
                    <a:cs typeface="Times New Roman" panose="02020603050405020304" pitchFamily="18" charset="0"/>
                  </a:rPr>
                  <a:t>Clostridium</a:t>
                </a:r>
              </a:p>
              <a:p>
                <a:r>
                  <a:rPr lang="en-US" sz="500" dirty="0" err="1">
                    <a:latin typeface="Times New Roman" panose="02020603050405020304" pitchFamily="18" charset="0"/>
                    <a:cs typeface="Times New Roman" panose="02020603050405020304" pitchFamily="18" charset="0"/>
                  </a:rPr>
                  <a:t>Roseburia</a:t>
                </a:r>
                <a:endParaRPr lang="en-US" sz="500" dirty="0">
                  <a:latin typeface="Times New Roman" panose="02020603050405020304" pitchFamily="18" charset="0"/>
                  <a:cs typeface="Times New Roman" panose="02020603050405020304" pitchFamily="18" charset="0"/>
                </a:endParaRPr>
              </a:p>
              <a:p>
                <a:r>
                  <a:rPr lang="en-US" sz="500" dirty="0" err="1">
                    <a:latin typeface="Times New Roman" panose="02020603050405020304" pitchFamily="18" charset="0"/>
                    <a:cs typeface="Times New Roman" panose="02020603050405020304" pitchFamily="18" charset="0"/>
                  </a:rPr>
                  <a:t>Prevotella</a:t>
                </a:r>
                <a:endParaRPr lang="en-US" sz="500" dirty="0">
                  <a:latin typeface="Times New Roman" panose="02020603050405020304" pitchFamily="18" charset="0"/>
                  <a:cs typeface="Times New Roman" panose="02020603050405020304" pitchFamily="18" charset="0"/>
                </a:endParaRPr>
              </a:p>
              <a:p>
                <a:r>
                  <a:rPr lang="en-US" sz="500" dirty="0">
                    <a:latin typeface="Times New Roman" panose="02020603050405020304" pitchFamily="18" charset="0"/>
                    <a:cs typeface="Times New Roman" panose="02020603050405020304" pitchFamily="18" charset="0"/>
                  </a:rPr>
                  <a:t>Enterococcus</a:t>
                </a:r>
              </a:p>
              <a:p>
                <a:r>
                  <a:rPr lang="en-US" sz="500" dirty="0">
                    <a:latin typeface="Times New Roman" panose="02020603050405020304" pitchFamily="18" charset="0"/>
                    <a:cs typeface="Times New Roman" panose="02020603050405020304" pitchFamily="18" charset="0"/>
                  </a:rPr>
                  <a:t>Streptococcus</a:t>
                </a:r>
              </a:p>
              <a:p>
                <a:r>
                  <a:rPr lang="en-US" sz="500" dirty="0">
                    <a:latin typeface="Times New Roman" panose="02020603050405020304" pitchFamily="18" charset="0"/>
                    <a:cs typeface="Times New Roman" panose="02020603050405020304" pitchFamily="18" charset="0"/>
                  </a:rPr>
                  <a:t>Pseudomonas</a:t>
                </a:r>
              </a:p>
              <a:p>
                <a:r>
                  <a:rPr lang="en-US" sz="500" dirty="0" err="1">
                    <a:latin typeface="Times New Roman" panose="02020603050405020304" pitchFamily="18" charset="0"/>
                    <a:cs typeface="Times New Roman" panose="02020603050405020304" pitchFamily="18" charset="0"/>
                  </a:rPr>
                  <a:t>Vellionella</a:t>
                </a:r>
                <a:endParaRPr lang="en-US" sz="500" dirty="0">
                  <a:latin typeface="Times New Roman" panose="02020603050405020304" pitchFamily="18" charset="0"/>
                  <a:cs typeface="Times New Roman" panose="02020603050405020304" pitchFamily="18" charset="0"/>
                </a:endParaRPr>
              </a:p>
              <a:p>
                <a:endParaRPr lang="en-US" sz="800" dirty="0">
                  <a:latin typeface="Times New Roman" panose="02020603050405020304" pitchFamily="18" charset="0"/>
                  <a:cs typeface="Times New Roman" panose="02020603050405020304" pitchFamily="18" charset="0"/>
                </a:endParaRPr>
              </a:p>
            </p:txBody>
          </p:sp>
          <p:grpSp>
            <p:nvGrpSpPr>
              <p:cNvPr id="79" name="Group 78">
                <a:extLst>
                  <a:ext uri="{FF2B5EF4-FFF2-40B4-BE49-F238E27FC236}">
                    <a16:creationId xmlns:a16="http://schemas.microsoft.com/office/drawing/2014/main" id="{151060DE-54BA-439C-9C7A-131D012EB20E}"/>
                  </a:ext>
                </a:extLst>
              </p:cNvPr>
              <p:cNvGrpSpPr/>
              <p:nvPr/>
            </p:nvGrpSpPr>
            <p:grpSpPr>
              <a:xfrm>
                <a:off x="9848870" y="3416266"/>
                <a:ext cx="91649" cy="129992"/>
                <a:chOff x="9848870" y="3416266"/>
                <a:chExt cx="91649" cy="129992"/>
              </a:xfrm>
            </p:grpSpPr>
            <p:sp>
              <p:nvSpPr>
                <p:cNvPr id="50" name="Rectangle 49">
                  <a:extLst>
                    <a:ext uri="{FF2B5EF4-FFF2-40B4-BE49-F238E27FC236}">
                      <a16:creationId xmlns:a16="http://schemas.microsoft.com/office/drawing/2014/main" id="{CF612A2D-154C-4373-9318-7E38D2086B15}"/>
                    </a:ext>
                  </a:extLst>
                </p:cNvPr>
                <p:cNvSpPr/>
                <p:nvPr/>
              </p:nvSpPr>
              <p:spPr>
                <a:xfrm>
                  <a:off x="9848870" y="3416266"/>
                  <a:ext cx="91415" cy="516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Rectangle 220">
                  <a:extLst>
                    <a:ext uri="{FF2B5EF4-FFF2-40B4-BE49-F238E27FC236}">
                      <a16:creationId xmlns:a16="http://schemas.microsoft.com/office/drawing/2014/main" id="{6FA3144B-2594-4E43-AC91-C872B6234583}"/>
                    </a:ext>
                  </a:extLst>
                </p:cNvPr>
                <p:cNvSpPr/>
                <p:nvPr/>
              </p:nvSpPr>
              <p:spPr>
                <a:xfrm>
                  <a:off x="9849104" y="3494588"/>
                  <a:ext cx="91415" cy="516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5" name="Rectangle 234">
              <a:extLst>
                <a:ext uri="{FF2B5EF4-FFF2-40B4-BE49-F238E27FC236}">
                  <a16:creationId xmlns:a16="http://schemas.microsoft.com/office/drawing/2014/main" id="{77C1BE6E-4A20-4245-84A1-3FAB89DB9105}"/>
                </a:ext>
              </a:extLst>
            </p:cNvPr>
            <p:cNvSpPr/>
            <p:nvPr/>
          </p:nvSpPr>
          <p:spPr>
            <a:xfrm>
              <a:off x="9718436" y="3785109"/>
              <a:ext cx="91415" cy="5167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FB0309B9-C2CB-4FBB-B69D-12BCB39F905B}"/>
                </a:ext>
              </a:extLst>
            </p:cNvPr>
            <p:cNvSpPr/>
            <p:nvPr/>
          </p:nvSpPr>
          <p:spPr>
            <a:xfrm>
              <a:off x="9719894" y="3858545"/>
              <a:ext cx="91415" cy="5167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24D08D79-2FBA-4277-8F34-C1329F780C6A}"/>
                </a:ext>
              </a:extLst>
            </p:cNvPr>
            <p:cNvSpPr/>
            <p:nvPr/>
          </p:nvSpPr>
          <p:spPr>
            <a:xfrm>
              <a:off x="9718436" y="3939059"/>
              <a:ext cx="91415" cy="5167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95295BA3-25F6-4C72-B41A-BD8F52843145}"/>
                </a:ext>
              </a:extLst>
            </p:cNvPr>
            <p:cNvSpPr/>
            <p:nvPr/>
          </p:nvSpPr>
          <p:spPr>
            <a:xfrm>
              <a:off x="9718436" y="4018879"/>
              <a:ext cx="91415" cy="516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A6B2F040-5F40-4A04-9D26-B8395616766F}"/>
                </a:ext>
              </a:extLst>
            </p:cNvPr>
            <p:cNvSpPr/>
            <p:nvPr/>
          </p:nvSpPr>
          <p:spPr>
            <a:xfrm>
              <a:off x="9719545" y="4096615"/>
              <a:ext cx="91415" cy="51670"/>
            </a:xfrm>
            <a:prstGeom prst="rect">
              <a:avLst/>
            </a:prstGeom>
            <a:solidFill>
              <a:srgbClr val="EAD4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B6B31765-3C8D-416A-9050-E010BF4E810F}"/>
                </a:ext>
              </a:extLst>
            </p:cNvPr>
            <p:cNvSpPr/>
            <p:nvPr/>
          </p:nvSpPr>
          <p:spPr>
            <a:xfrm>
              <a:off x="9719167" y="4174351"/>
              <a:ext cx="91415" cy="5167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7" name="Arrow: Right 146">
            <a:extLst>
              <a:ext uri="{FF2B5EF4-FFF2-40B4-BE49-F238E27FC236}">
                <a16:creationId xmlns:a16="http://schemas.microsoft.com/office/drawing/2014/main" id="{067089EB-9CE7-4808-8D82-7EEB7358FF1C}"/>
              </a:ext>
            </a:extLst>
          </p:cNvPr>
          <p:cNvSpPr/>
          <p:nvPr/>
        </p:nvSpPr>
        <p:spPr>
          <a:xfrm rot="5400000">
            <a:off x="7917394" y="1837353"/>
            <a:ext cx="214293" cy="162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TextBox 256">
            <a:extLst>
              <a:ext uri="{FF2B5EF4-FFF2-40B4-BE49-F238E27FC236}">
                <a16:creationId xmlns:a16="http://schemas.microsoft.com/office/drawing/2014/main" id="{1D8828ED-B85D-46B0-84B4-17D51FF9FF1A}"/>
              </a:ext>
            </a:extLst>
          </p:cNvPr>
          <p:cNvSpPr txBox="1"/>
          <p:nvPr/>
        </p:nvSpPr>
        <p:spPr>
          <a:xfrm>
            <a:off x="7880744" y="4411116"/>
            <a:ext cx="1300693" cy="200055"/>
          </a:xfrm>
          <a:prstGeom prst="rect">
            <a:avLst/>
          </a:prstGeom>
          <a:noFill/>
        </p:spPr>
        <p:txBody>
          <a:bodyPr wrap="square" rtlCol="0">
            <a:spAutoFit/>
          </a:bodyPr>
          <a:lstStyle/>
          <a:p>
            <a:r>
              <a:rPr lang="en-IN" sz="700" dirty="0">
                <a:latin typeface="Times New Roman" panose="02020603050405020304" pitchFamily="18" charset="0"/>
                <a:cs typeface="Times New Roman" panose="02020603050405020304" pitchFamily="18" charset="0"/>
              </a:rPr>
              <a:t>Identification of new cell types</a:t>
            </a:r>
          </a:p>
        </p:txBody>
      </p:sp>
      <p:cxnSp>
        <p:nvCxnSpPr>
          <p:cNvPr id="261" name="Straight Arrow Connector 260">
            <a:extLst>
              <a:ext uri="{FF2B5EF4-FFF2-40B4-BE49-F238E27FC236}">
                <a16:creationId xmlns:a16="http://schemas.microsoft.com/office/drawing/2014/main" id="{1BE7731F-62B0-4E5E-8ABE-89726AE755CF}"/>
              </a:ext>
            </a:extLst>
          </p:cNvPr>
          <p:cNvCxnSpPr>
            <a:cxnSpLocks/>
            <a:stCxn id="44" idx="5"/>
            <a:endCxn id="257" idx="1"/>
          </p:cNvCxnSpPr>
          <p:nvPr/>
        </p:nvCxnSpPr>
        <p:spPr>
          <a:xfrm flipV="1">
            <a:off x="7138211" y="4511144"/>
            <a:ext cx="742533" cy="96574"/>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 name="Arrow: Right 149">
            <a:extLst>
              <a:ext uri="{FF2B5EF4-FFF2-40B4-BE49-F238E27FC236}">
                <a16:creationId xmlns:a16="http://schemas.microsoft.com/office/drawing/2014/main" id="{2C8FC059-6F38-42A9-B04E-2CB180352D74}"/>
              </a:ext>
            </a:extLst>
          </p:cNvPr>
          <p:cNvSpPr/>
          <p:nvPr/>
        </p:nvSpPr>
        <p:spPr>
          <a:xfrm rot="5400000">
            <a:off x="7945960" y="2694841"/>
            <a:ext cx="214293" cy="162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7" name="Picture 1036">
            <a:extLst>
              <a:ext uri="{FF2B5EF4-FFF2-40B4-BE49-F238E27FC236}">
                <a16:creationId xmlns:a16="http://schemas.microsoft.com/office/drawing/2014/main" id="{E2F9F931-CF3C-476C-8D17-9B1087BE6F1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76305" y="5148019"/>
            <a:ext cx="228652" cy="444601"/>
          </a:xfrm>
          <a:prstGeom prst="rect">
            <a:avLst/>
          </a:prstGeom>
        </p:spPr>
      </p:pic>
      <p:pic>
        <p:nvPicPr>
          <p:cNvPr id="1039" name="Picture 1038">
            <a:extLst>
              <a:ext uri="{FF2B5EF4-FFF2-40B4-BE49-F238E27FC236}">
                <a16:creationId xmlns:a16="http://schemas.microsoft.com/office/drawing/2014/main" id="{119101A7-888A-4F32-B584-A39712A5B69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67167" y="5165179"/>
            <a:ext cx="210026" cy="448056"/>
          </a:xfrm>
          <a:prstGeom prst="rect">
            <a:avLst/>
          </a:prstGeom>
        </p:spPr>
      </p:pic>
      <p:sp>
        <p:nvSpPr>
          <p:cNvPr id="1040" name="TextBox 1039">
            <a:extLst>
              <a:ext uri="{FF2B5EF4-FFF2-40B4-BE49-F238E27FC236}">
                <a16:creationId xmlns:a16="http://schemas.microsoft.com/office/drawing/2014/main" id="{5C8DF49D-3DAE-4164-B7C9-F2B89E0B9124}"/>
              </a:ext>
            </a:extLst>
          </p:cNvPr>
          <p:cNvSpPr txBox="1"/>
          <p:nvPr/>
        </p:nvSpPr>
        <p:spPr>
          <a:xfrm>
            <a:off x="4921738" y="6495337"/>
            <a:ext cx="1873567"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ELISA, chemical assays, WB, labelling</a:t>
            </a:r>
          </a:p>
        </p:txBody>
      </p:sp>
      <p:sp>
        <p:nvSpPr>
          <p:cNvPr id="1041" name="TextBox 1040">
            <a:extLst>
              <a:ext uri="{FF2B5EF4-FFF2-40B4-BE49-F238E27FC236}">
                <a16:creationId xmlns:a16="http://schemas.microsoft.com/office/drawing/2014/main" id="{93D4132D-AD5A-4D54-B04F-5CB7DFAA8428}"/>
              </a:ext>
            </a:extLst>
          </p:cNvPr>
          <p:cNvSpPr txBox="1"/>
          <p:nvPr/>
        </p:nvSpPr>
        <p:spPr>
          <a:xfrm>
            <a:off x="6928220" y="5261156"/>
            <a:ext cx="729290"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Ampicillin</a:t>
            </a:r>
          </a:p>
        </p:txBody>
      </p:sp>
      <p:sp>
        <p:nvSpPr>
          <p:cNvPr id="263" name="TextBox 262">
            <a:extLst>
              <a:ext uri="{FF2B5EF4-FFF2-40B4-BE49-F238E27FC236}">
                <a16:creationId xmlns:a16="http://schemas.microsoft.com/office/drawing/2014/main" id="{42AA5A1A-E15E-4534-BAB4-AC114966FCD8}"/>
              </a:ext>
            </a:extLst>
          </p:cNvPr>
          <p:cNvSpPr txBox="1"/>
          <p:nvPr/>
        </p:nvSpPr>
        <p:spPr>
          <a:xfrm>
            <a:off x="7632592" y="5269562"/>
            <a:ext cx="729290"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Neomycin</a:t>
            </a:r>
          </a:p>
        </p:txBody>
      </p:sp>
      <p:pic>
        <p:nvPicPr>
          <p:cNvPr id="1043" name="Picture 1042">
            <a:extLst>
              <a:ext uri="{FF2B5EF4-FFF2-40B4-BE49-F238E27FC236}">
                <a16:creationId xmlns:a16="http://schemas.microsoft.com/office/drawing/2014/main" id="{E4C8B75D-0DE8-4A53-A292-34D55647574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59392" y="5175210"/>
            <a:ext cx="196892" cy="448056"/>
          </a:xfrm>
          <a:prstGeom prst="rect">
            <a:avLst/>
          </a:prstGeom>
        </p:spPr>
      </p:pic>
      <p:sp>
        <p:nvSpPr>
          <p:cNvPr id="264" name="TextBox 263">
            <a:extLst>
              <a:ext uri="{FF2B5EF4-FFF2-40B4-BE49-F238E27FC236}">
                <a16:creationId xmlns:a16="http://schemas.microsoft.com/office/drawing/2014/main" id="{E6EEF1A0-3E18-45E3-8EF1-E3746FFA0A11}"/>
              </a:ext>
            </a:extLst>
          </p:cNvPr>
          <p:cNvSpPr txBox="1"/>
          <p:nvPr/>
        </p:nvSpPr>
        <p:spPr>
          <a:xfrm>
            <a:off x="8256947" y="5287363"/>
            <a:ext cx="954188"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Metronidazole</a:t>
            </a:r>
          </a:p>
        </p:txBody>
      </p:sp>
      <p:grpSp>
        <p:nvGrpSpPr>
          <p:cNvPr id="265" name="Group 264">
            <a:extLst>
              <a:ext uri="{FF2B5EF4-FFF2-40B4-BE49-F238E27FC236}">
                <a16:creationId xmlns:a16="http://schemas.microsoft.com/office/drawing/2014/main" id="{3A85911B-A42C-4B73-9DCC-980AAE581484}"/>
              </a:ext>
            </a:extLst>
          </p:cNvPr>
          <p:cNvGrpSpPr/>
          <p:nvPr/>
        </p:nvGrpSpPr>
        <p:grpSpPr>
          <a:xfrm>
            <a:off x="7068567" y="6152702"/>
            <a:ext cx="252501" cy="230683"/>
            <a:chOff x="8789126" y="5560669"/>
            <a:chExt cx="267977" cy="346990"/>
          </a:xfrm>
        </p:grpSpPr>
        <p:sp>
          <p:nvSpPr>
            <p:cNvPr id="266" name="Rectangle: Rounded Corners 265">
              <a:extLst>
                <a:ext uri="{FF2B5EF4-FFF2-40B4-BE49-F238E27FC236}">
                  <a16:creationId xmlns:a16="http://schemas.microsoft.com/office/drawing/2014/main" id="{96183330-3712-4218-BD42-91CC09FD6E6A}"/>
                </a:ext>
              </a:extLst>
            </p:cNvPr>
            <p:cNvSpPr/>
            <p:nvPr/>
          </p:nvSpPr>
          <p:spPr>
            <a:xfrm rot="2545399">
              <a:off x="8789126" y="5653859"/>
              <a:ext cx="45719" cy="157081"/>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Rounded Corners 266">
              <a:extLst>
                <a:ext uri="{FF2B5EF4-FFF2-40B4-BE49-F238E27FC236}">
                  <a16:creationId xmlns:a16="http://schemas.microsoft.com/office/drawing/2014/main" id="{5C67B207-5FDE-41B8-BA9D-5185710CD1D1}"/>
                </a:ext>
              </a:extLst>
            </p:cNvPr>
            <p:cNvSpPr/>
            <p:nvPr/>
          </p:nvSpPr>
          <p:spPr>
            <a:xfrm rot="4521879">
              <a:off x="8941526" y="5806259"/>
              <a:ext cx="45719" cy="157081"/>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Rounded Corners 267">
              <a:extLst>
                <a:ext uri="{FF2B5EF4-FFF2-40B4-BE49-F238E27FC236}">
                  <a16:creationId xmlns:a16="http://schemas.microsoft.com/office/drawing/2014/main" id="{FC573CB9-D4DD-40F5-AE4A-59B03DDDE3DC}"/>
                </a:ext>
              </a:extLst>
            </p:cNvPr>
            <p:cNvSpPr/>
            <p:nvPr/>
          </p:nvSpPr>
          <p:spPr>
            <a:xfrm rot="2545399">
              <a:off x="9011384" y="5621836"/>
              <a:ext cx="45719" cy="157081"/>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Rounded Corners 268">
              <a:extLst>
                <a:ext uri="{FF2B5EF4-FFF2-40B4-BE49-F238E27FC236}">
                  <a16:creationId xmlns:a16="http://schemas.microsoft.com/office/drawing/2014/main" id="{9B3F7623-3344-4396-AF3D-377B5D8C0C77}"/>
                </a:ext>
              </a:extLst>
            </p:cNvPr>
            <p:cNvSpPr/>
            <p:nvPr/>
          </p:nvSpPr>
          <p:spPr>
            <a:xfrm rot="348005">
              <a:off x="8907039" y="5560669"/>
              <a:ext cx="45719" cy="157081"/>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0" name="Group 269">
            <a:extLst>
              <a:ext uri="{FF2B5EF4-FFF2-40B4-BE49-F238E27FC236}">
                <a16:creationId xmlns:a16="http://schemas.microsoft.com/office/drawing/2014/main" id="{53FB94C0-F06F-439E-8B37-80BEFE53A313}"/>
              </a:ext>
            </a:extLst>
          </p:cNvPr>
          <p:cNvGrpSpPr/>
          <p:nvPr/>
        </p:nvGrpSpPr>
        <p:grpSpPr>
          <a:xfrm>
            <a:off x="7363639" y="6226482"/>
            <a:ext cx="252501" cy="230683"/>
            <a:chOff x="8789126" y="5560669"/>
            <a:chExt cx="267977" cy="346990"/>
          </a:xfrm>
          <a:solidFill>
            <a:schemeClr val="accent6">
              <a:lumMod val="75000"/>
            </a:schemeClr>
          </a:solidFill>
        </p:grpSpPr>
        <p:sp>
          <p:nvSpPr>
            <p:cNvPr id="271" name="Rectangle: Rounded Corners 270">
              <a:extLst>
                <a:ext uri="{FF2B5EF4-FFF2-40B4-BE49-F238E27FC236}">
                  <a16:creationId xmlns:a16="http://schemas.microsoft.com/office/drawing/2014/main" id="{7E19A199-C84B-42A1-BFDF-2C6E2CF7E1BA}"/>
                </a:ext>
              </a:extLst>
            </p:cNvPr>
            <p:cNvSpPr/>
            <p:nvPr/>
          </p:nvSpPr>
          <p:spPr>
            <a:xfrm rot="2545399">
              <a:off x="8789126" y="5653859"/>
              <a:ext cx="45719" cy="157081"/>
            </a:xfrm>
            <a:prstGeom prst="round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Rounded Corners 271">
              <a:extLst>
                <a:ext uri="{FF2B5EF4-FFF2-40B4-BE49-F238E27FC236}">
                  <a16:creationId xmlns:a16="http://schemas.microsoft.com/office/drawing/2014/main" id="{7B9B1D62-BC36-4F72-91CE-37EDCEE31EF9}"/>
                </a:ext>
              </a:extLst>
            </p:cNvPr>
            <p:cNvSpPr/>
            <p:nvPr/>
          </p:nvSpPr>
          <p:spPr>
            <a:xfrm rot="4521879">
              <a:off x="8941526" y="5806259"/>
              <a:ext cx="45719" cy="157081"/>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Rounded Corners 272">
              <a:extLst>
                <a:ext uri="{FF2B5EF4-FFF2-40B4-BE49-F238E27FC236}">
                  <a16:creationId xmlns:a16="http://schemas.microsoft.com/office/drawing/2014/main" id="{719494FE-B639-451C-A409-F31FF7D9C082}"/>
                </a:ext>
              </a:extLst>
            </p:cNvPr>
            <p:cNvSpPr/>
            <p:nvPr/>
          </p:nvSpPr>
          <p:spPr>
            <a:xfrm rot="2545399">
              <a:off x="9011384" y="5621836"/>
              <a:ext cx="45719" cy="157081"/>
            </a:xfrm>
            <a:prstGeom prst="round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Rounded Corners 273">
              <a:extLst>
                <a:ext uri="{FF2B5EF4-FFF2-40B4-BE49-F238E27FC236}">
                  <a16:creationId xmlns:a16="http://schemas.microsoft.com/office/drawing/2014/main" id="{3B3B458B-8798-45E8-B66B-78D5F6E76687}"/>
                </a:ext>
              </a:extLst>
            </p:cNvPr>
            <p:cNvSpPr/>
            <p:nvPr/>
          </p:nvSpPr>
          <p:spPr>
            <a:xfrm rot="348005">
              <a:off x="8907039" y="5560669"/>
              <a:ext cx="45719" cy="157081"/>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5" name="TextBox 274">
            <a:extLst>
              <a:ext uri="{FF2B5EF4-FFF2-40B4-BE49-F238E27FC236}">
                <a16:creationId xmlns:a16="http://schemas.microsoft.com/office/drawing/2014/main" id="{0ADC4843-1227-47FF-BFC1-E0F311E967A0}"/>
              </a:ext>
            </a:extLst>
          </p:cNvPr>
          <p:cNvSpPr txBox="1"/>
          <p:nvPr/>
        </p:nvSpPr>
        <p:spPr>
          <a:xfrm>
            <a:off x="6959804" y="6426493"/>
            <a:ext cx="786384" cy="33855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Microbiome composition </a:t>
            </a:r>
          </a:p>
        </p:txBody>
      </p:sp>
      <p:sp>
        <p:nvSpPr>
          <p:cNvPr id="276" name="Arrow: Right 275">
            <a:extLst>
              <a:ext uri="{FF2B5EF4-FFF2-40B4-BE49-F238E27FC236}">
                <a16:creationId xmlns:a16="http://schemas.microsoft.com/office/drawing/2014/main" id="{32CFC17A-9F2F-4901-ADC6-1BC6945B0747}"/>
              </a:ext>
            </a:extLst>
          </p:cNvPr>
          <p:cNvSpPr/>
          <p:nvPr/>
        </p:nvSpPr>
        <p:spPr>
          <a:xfrm rot="5400000">
            <a:off x="7855911" y="5925852"/>
            <a:ext cx="195838" cy="187000"/>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7" name="Arrow: Right 276">
            <a:extLst>
              <a:ext uri="{FF2B5EF4-FFF2-40B4-BE49-F238E27FC236}">
                <a16:creationId xmlns:a16="http://schemas.microsoft.com/office/drawing/2014/main" id="{94B19628-00E3-49FF-B696-4E63D6893EB2}"/>
              </a:ext>
            </a:extLst>
          </p:cNvPr>
          <p:cNvSpPr/>
          <p:nvPr/>
        </p:nvSpPr>
        <p:spPr>
          <a:xfrm rot="2959356">
            <a:off x="7324545" y="5968603"/>
            <a:ext cx="195838" cy="187000"/>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8" name="Arrow: Right 277">
            <a:extLst>
              <a:ext uri="{FF2B5EF4-FFF2-40B4-BE49-F238E27FC236}">
                <a16:creationId xmlns:a16="http://schemas.microsoft.com/office/drawing/2014/main" id="{181DFD32-F0A4-4EC9-8475-4C4FE24EFA02}"/>
              </a:ext>
            </a:extLst>
          </p:cNvPr>
          <p:cNvSpPr/>
          <p:nvPr/>
        </p:nvSpPr>
        <p:spPr>
          <a:xfrm rot="7798580">
            <a:off x="8385685" y="5932108"/>
            <a:ext cx="195838" cy="187000"/>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a:extLst>
              <a:ext uri="{FF2B5EF4-FFF2-40B4-BE49-F238E27FC236}">
                <a16:creationId xmlns:a16="http://schemas.microsoft.com/office/drawing/2014/main" id="{5FFB5452-DC70-40CD-9240-6DC65B2234AC}"/>
              </a:ext>
            </a:extLst>
          </p:cNvPr>
          <p:cNvSpPr txBox="1"/>
          <p:nvPr/>
        </p:nvSpPr>
        <p:spPr>
          <a:xfrm>
            <a:off x="8115219" y="6493097"/>
            <a:ext cx="594438" cy="215443"/>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effectors</a:t>
            </a:r>
          </a:p>
        </p:txBody>
      </p:sp>
      <p:sp>
        <p:nvSpPr>
          <p:cNvPr id="1044" name="TextBox 1043">
            <a:extLst>
              <a:ext uri="{FF2B5EF4-FFF2-40B4-BE49-F238E27FC236}">
                <a16:creationId xmlns:a16="http://schemas.microsoft.com/office/drawing/2014/main" id="{02EBA10C-9ED2-4FCC-8EF4-FF50EDCBC4AB}"/>
              </a:ext>
            </a:extLst>
          </p:cNvPr>
          <p:cNvSpPr txBox="1"/>
          <p:nvPr/>
        </p:nvSpPr>
        <p:spPr>
          <a:xfrm>
            <a:off x="4432519" y="3686749"/>
            <a:ext cx="560270" cy="215444"/>
          </a:xfrm>
          <a:prstGeom prst="rect">
            <a:avLst/>
          </a:prstGeom>
          <a:solidFill>
            <a:schemeClr val="bg2"/>
          </a:solidFill>
        </p:spPr>
        <p:txBody>
          <a:bodyPr wrap="square" rtlCol="0">
            <a:spAutoFit/>
          </a:bodyPr>
          <a:lstStyle/>
          <a:p>
            <a:r>
              <a:rPr lang="en-US" sz="800" b="1" dirty="0">
                <a:latin typeface="Times New Roman" panose="02020603050405020304" pitchFamily="18" charset="0"/>
                <a:cs typeface="Times New Roman" panose="02020603050405020304" pitchFamily="18" charset="0"/>
              </a:rPr>
              <a:t>Healthy</a:t>
            </a:r>
          </a:p>
        </p:txBody>
      </p:sp>
    </p:spTree>
    <p:extLst>
      <p:ext uri="{BB962C8B-B14F-4D97-AF65-F5344CB8AC3E}">
        <p14:creationId xmlns:p14="http://schemas.microsoft.com/office/powerpoint/2010/main" val="2150928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uman model showing the digestive system, which includes the mouth, salivary glands, esophagus, stomach, liver, gallbladder, pancreas, large and small intestines, appendix, rectum, and anus.">
            <a:extLst>
              <a:ext uri="{FF2B5EF4-FFF2-40B4-BE49-F238E27FC236}">
                <a16:creationId xmlns:a16="http://schemas.microsoft.com/office/drawing/2014/main" id="{92305A39-C71C-A053-FD02-1B073494F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4426" y="88388"/>
            <a:ext cx="5644131" cy="6660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8A629B-6162-74B7-C8A3-1EEDC349BBC2}"/>
              </a:ext>
            </a:extLst>
          </p:cNvPr>
          <p:cNvSpPr txBox="1"/>
          <p:nvPr/>
        </p:nvSpPr>
        <p:spPr>
          <a:xfrm>
            <a:off x="0" y="6486853"/>
            <a:ext cx="4611848" cy="261610"/>
          </a:xfrm>
          <a:prstGeom prst="rect">
            <a:avLst/>
          </a:prstGeom>
          <a:noFill/>
        </p:spPr>
        <p:txBody>
          <a:bodyPr wrap="square">
            <a:spAutoFit/>
          </a:bodyPr>
          <a:lstStyle/>
          <a:p>
            <a:r>
              <a:rPr lang="en-IN" sz="1100" dirty="0">
                <a:latin typeface="Times New Roman" panose="02020603050405020304" pitchFamily="18" charset="0"/>
                <a:cs typeface="Times New Roman" panose="02020603050405020304" pitchFamily="18" charset="0"/>
              </a:rPr>
              <a:t>https://www.niddk.nih.gov/health-information/digestive-diseases</a:t>
            </a:r>
          </a:p>
        </p:txBody>
      </p:sp>
    </p:spTree>
    <p:extLst>
      <p:ext uri="{BB962C8B-B14F-4D97-AF65-F5344CB8AC3E}">
        <p14:creationId xmlns:p14="http://schemas.microsoft.com/office/powerpoint/2010/main" val="775972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5510B7-5E0E-6A0D-14F7-2EA7ADADABFF}"/>
              </a:ext>
            </a:extLst>
          </p:cNvPr>
          <p:cNvPicPr>
            <a:picLocks noChangeAspect="1"/>
          </p:cNvPicPr>
          <p:nvPr/>
        </p:nvPicPr>
        <p:blipFill>
          <a:blip r:embed="rId2"/>
          <a:stretch>
            <a:fillRect/>
          </a:stretch>
        </p:blipFill>
        <p:spPr>
          <a:xfrm>
            <a:off x="2047981" y="2164361"/>
            <a:ext cx="8096037" cy="3588566"/>
          </a:xfrm>
          <a:prstGeom prst="rect">
            <a:avLst/>
          </a:prstGeom>
        </p:spPr>
      </p:pic>
    </p:spTree>
    <p:extLst>
      <p:ext uri="{BB962C8B-B14F-4D97-AF65-F5344CB8AC3E}">
        <p14:creationId xmlns:p14="http://schemas.microsoft.com/office/powerpoint/2010/main" val="3736169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467E17-29F7-2A4D-FE4E-E6007F464F87}"/>
              </a:ext>
            </a:extLst>
          </p:cNvPr>
          <p:cNvPicPr>
            <a:picLocks noChangeAspect="1"/>
          </p:cNvPicPr>
          <p:nvPr/>
        </p:nvPicPr>
        <p:blipFill>
          <a:blip r:embed="rId2"/>
          <a:stretch>
            <a:fillRect/>
          </a:stretch>
        </p:blipFill>
        <p:spPr>
          <a:xfrm>
            <a:off x="2399979" y="254995"/>
            <a:ext cx="7392041" cy="6348010"/>
          </a:xfrm>
          <a:prstGeom prst="rect">
            <a:avLst/>
          </a:prstGeom>
        </p:spPr>
      </p:pic>
      <p:sp>
        <p:nvSpPr>
          <p:cNvPr id="4" name="TextBox 3">
            <a:extLst>
              <a:ext uri="{FF2B5EF4-FFF2-40B4-BE49-F238E27FC236}">
                <a16:creationId xmlns:a16="http://schemas.microsoft.com/office/drawing/2014/main" id="{FCC7503F-B39C-249C-0E10-4FBFCA2CAC7B}"/>
              </a:ext>
            </a:extLst>
          </p:cNvPr>
          <p:cNvSpPr txBox="1"/>
          <p:nvPr/>
        </p:nvSpPr>
        <p:spPr>
          <a:xfrm>
            <a:off x="3372375" y="0"/>
            <a:ext cx="5662568"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Microbiome plays prominent role in efficacy of the drugs</a:t>
            </a:r>
          </a:p>
        </p:txBody>
      </p:sp>
      <p:sp>
        <p:nvSpPr>
          <p:cNvPr id="2" name="TextBox 1">
            <a:extLst>
              <a:ext uri="{FF2B5EF4-FFF2-40B4-BE49-F238E27FC236}">
                <a16:creationId xmlns:a16="http://schemas.microsoft.com/office/drawing/2014/main" id="{C4651B08-C70C-B403-913E-B92D42214355}"/>
              </a:ext>
            </a:extLst>
          </p:cNvPr>
          <p:cNvSpPr txBox="1"/>
          <p:nvPr/>
        </p:nvSpPr>
        <p:spPr>
          <a:xfrm>
            <a:off x="226502" y="6581001"/>
            <a:ext cx="6107185" cy="276999"/>
          </a:xfrm>
          <a:prstGeom prst="rect">
            <a:avLst/>
          </a:prstGeom>
          <a:noFill/>
        </p:spPr>
        <p:txBody>
          <a:bodyPr wrap="square" rtlCol="0">
            <a:spAutoFit/>
          </a:bodyPr>
          <a:lstStyle/>
          <a:p>
            <a:r>
              <a:rPr lang="en-IN" sz="1200" dirty="0" err="1">
                <a:latin typeface="Times New Roman" panose="02020603050405020304" pitchFamily="18" charset="0"/>
                <a:cs typeface="Times New Roman" panose="02020603050405020304" pitchFamily="18" charset="0"/>
              </a:rPr>
              <a:t>Shiyu</a:t>
            </a:r>
            <a:r>
              <a:rPr lang="en-IN" sz="1200" dirty="0">
                <a:latin typeface="Times New Roman" panose="02020603050405020304" pitchFamily="18" charset="0"/>
                <a:cs typeface="Times New Roman" panose="02020603050405020304" pitchFamily="18" charset="0"/>
              </a:rPr>
              <a:t> Li et al; The role of gut microbiota and metabolites in colorectal cancer; J. Adv Res; 2023</a:t>
            </a:r>
          </a:p>
        </p:txBody>
      </p:sp>
    </p:spTree>
    <p:extLst>
      <p:ext uri="{BB962C8B-B14F-4D97-AF65-F5344CB8AC3E}">
        <p14:creationId xmlns:p14="http://schemas.microsoft.com/office/powerpoint/2010/main" val="218769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50040-4EDF-043A-81DA-74A3BF23E05C}"/>
              </a:ext>
            </a:extLst>
          </p:cNvPr>
          <p:cNvSpPr>
            <a:spLocks noGrp="1"/>
          </p:cNvSpPr>
          <p:nvPr>
            <p:ph type="title"/>
          </p:nvPr>
        </p:nvSpPr>
        <p:spPr/>
        <p:txBody>
          <a:bodyPr>
            <a:normAutofit/>
          </a:bodyPr>
          <a:lstStyle/>
          <a:p>
            <a:pPr algn="ctr"/>
            <a:r>
              <a:rPr lang="en-IN" sz="3600" dirty="0">
                <a:latin typeface="Times New Roman" panose="02020603050405020304" pitchFamily="18" charset="0"/>
                <a:cs typeface="Times New Roman" panose="02020603050405020304" pitchFamily="18" charset="0"/>
              </a:rPr>
              <a:t>Characterization of Colorectal cancer</a:t>
            </a:r>
          </a:p>
        </p:txBody>
      </p:sp>
      <p:sp>
        <p:nvSpPr>
          <p:cNvPr id="3" name="TextBox 2">
            <a:extLst>
              <a:ext uri="{FF2B5EF4-FFF2-40B4-BE49-F238E27FC236}">
                <a16:creationId xmlns:a16="http://schemas.microsoft.com/office/drawing/2014/main" id="{D2CC596E-D0B0-B50A-561E-17F0000BDE96}"/>
              </a:ext>
            </a:extLst>
          </p:cNvPr>
          <p:cNvSpPr txBox="1"/>
          <p:nvPr/>
        </p:nvSpPr>
        <p:spPr>
          <a:xfrm>
            <a:off x="4093827" y="1593908"/>
            <a:ext cx="4152551" cy="1077218"/>
          </a:xfrm>
          <a:prstGeom prst="rect">
            <a:avLst/>
          </a:prstGeom>
          <a:noFill/>
        </p:spPr>
        <p:txBody>
          <a:bodyPr wrap="square" rtlCol="0">
            <a:spAutoFit/>
          </a:bodyPr>
          <a:lstStyle/>
          <a:p>
            <a:pPr marL="342900" indent="-342900">
              <a:buAutoNum type="arabicPeriod"/>
            </a:pPr>
            <a:r>
              <a:rPr lang="en-IN" sz="1600" b="1" dirty="0">
                <a:latin typeface="Times New Roman" panose="02020603050405020304" pitchFamily="18" charset="0"/>
                <a:cs typeface="Times New Roman" panose="02020603050405020304" pitchFamily="18" charset="0"/>
              </a:rPr>
              <a:t>Hypermutable microsatellite unstable</a:t>
            </a:r>
          </a:p>
          <a:p>
            <a:pPr marL="342900" indent="-342900">
              <a:buAutoNum type="arabicPeriod"/>
            </a:pPr>
            <a:r>
              <a:rPr lang="en-IN" sz="1600" b="1" dirty="0">
                <a:latin typeface="Times New Roman" panose="02020603050405020304" pitchFamily="18" charset="0"/>
                <a:cs typeface="Times New Roman" panose="02020603050405020304" pitchFamily="18" charset="0"/>
              </a:rPr>
              <a:t>Hypermutable microsatellite stable</a:t>
            </a:r>
          </a:p>
          <a:p>
            <a:pPr marL="342900" indent="-342900">
              <a:buAutoNum type="arabicPeriod"/>
            </a:pPr>
            <a:r>
              <a:rPr lang="en-IN" sz="1600" b="1" dirty="0">
                <a:latin typeface="Times New Roman" panose="02020603050405020304" pitchFamily="18" charset="0"/>
                <a:cs typeface="Times New Roman" panose="02020603050405020304" pitchFamily="18" charset="0"/>
              </a:rPr>
              <a:t>Microsatellite stable</a:t>
            </a:r>
          </a:p>
          <a:p>
            <a:pPr marL="342900" indent="-342900">
              <a:buAutoNum type="arabicPeriod"/>
            </a:pPr>
            <a:r>
              <a:rPr lang="en-IN" sz="1600" b="1" dirty="0">
                <a:latin typeface="Times New Roman" panose="02020603050405020304" pitchFamily="18" charset="0"/>
                <a:cs typeface="Times New Roman" panose="02020603050405020304" pitchFamily="18" charset="0"/>
              </a:rPr>
              <a:t>CIMP cancers</a:t>
            </a:r>
          </a:p>
        </p:txBody>
      </p:sp>
    </p:spTree>
    <p:extLst>
      <p:ext uri="{BB962C8B-B14F-4D97-AF65-F5344CB8AC3E}">
        <p14:creationId xmlns:p14="http://schemas.microsoft.com/office/powerpoint/2010/main" val="2538235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ED9825-FDBD-6463-F529-32DBF7F62CE9}"/>
              </a:ext>
            </a:extLst>
          </p:cNvPr>
          <p:cNvPicPr>
            <a:picLocks noChangeAspect="1"/>
          </p:cNvPicPr>
          <p:nvPr/>
        </p:nvPicPr>
        <p:blipFill>
          <a:blip r:embed="rId3"/>
          <a:stretch>
            <a:fillRect/>
          </a:stretch>
        </p:blipFill>
        <p:spPr>
          <a:xfrm>
            <a:off x="373163" y="720170"/>
            <a:ext cx="3694557" cy="1090563"/>
          </a:xfrm>
          <a:prstGeom prst="rect">
            <a:avLst/>
          </a:prstGeom>
        </p:spPr>
      </p:pic>
      <p:pic>
        <p:nvPicPr>
          <p:cNvPr id="8" name="Picture 7">
            <a:extLst>
              <a:ext uri="{FF2B5EF4-FFF2-40B4-BE49-F238E27FC236}">
                <a16:creationId xmlns:a16="http://schemas.microsoft.com/office/drawing/2014/main" id="{37584F8C-1799-0475-87A4-C7AEBFF25DD1}"/>
              </a:ext>
            </a:extLst>
          </p:cNvPr>
          <p:cNvPicPr>
            <a:picLocks noChangeAspect="1"/>
          </p:cNvPicPr>
          <p:nvPr/>
        </p:nvPicPr>
        <p:blipFill>
          <a:blip r:embed="rId4"/>
          <a:stretch>
            <a:fillRect/>
          </a:stretch>
        </p:blipFill>
        <p:spPr>
          <a:xfrm>
            <a:off x="440314" y="662348"/>
            <a:ext cx="558961" cy="1127903"/>
          </a:xfrm>
          <a:prstGeom prst="rect">
            <a:avLst/>
          </a:prstGeom>
        </p:spPr>
      </p:pic>
      <p:pic>
        <p:nvPicPr>
          <p:cNvPr id="9" name="Picture 8">
            <a:extLst>
              <a:ext uri="{FF2B5EF4-FFF2-40B4-BE49-F238E27FC236}">
                <a16:creationId xmlns:a16="http://schemas.microsoft.com/office/drawing/2014/main" id="{E563EE94-01BC-1BD6-6A17-30B83A11D2B4}"/>
              </a:ext>
            </a:extLst>
          </p:cNvPr>
          <p:cNvPicPr>
            <a:picLocks noChangeAspect="1"/>
          </p:cNvPicPr>
          <p:nvPr/>
        </p:nvPicPr>
        <p:blipFill>
          <a:blip r:embed="rId5"/>
          <a:stretch>
            <a:fillRect/>
          </a:stretch>
        </p:blipFill>
        <p:spPr>
          <a:xfrm>
            <a:off x="3481534" y="623837"/>
            <a:ext cx="653337" cy="1186896"/>
          </a:xfrm>
          <a:prstGeom prst="rect">
            <a:avLst/>
          </a:prstGeom>
        </p:spPr>
      </p:pic>
      <p:pic>
        <p:nvPicPr>
          <p:cNvPr id="10" name="Picture 9">
            <a:extLst>
              <a:ext uri="{FF2B5EF4-FFF2-40B4-BE49-F238E27FC236}">
                <a16:creationId xmlns:a16="http://schemas.microsoft.com/office/drawing/2014/main" id="{70CC4EFF-2D35-B1D9-4092-B05A47E169A4}"/>
              </a:ext>
            </a:extLst>
          </p:cNvPr>
          <p:cNvPicPr>
            <a:picLocks noChangeAspect="1"/>
          </p:cNvPicPr>
          <p:nvPr/>
        </p:nvPicPr>
        <p:blipFill>
          <a:blip r:embed="rId5"/>
          <a:stretch>
            <a:fillRect/>
          </a:stretch>
        </p:blipFill>
        <p:spPr>
          <a:xfrm>
            <a:off x="2241343" y="623837"/>
            <a:ext cx="653337" cy="1186896"/>
          </a:xfrm>
          <a:prstGeom prst="rect">
            <a:avLst/>
          </a:prstGeom>
        </p:spPr>
      </p:pic>
      <p:sp>
        <p:nvSpPr>
          <p:cNvPr id="23" name="TextBox 22">
            <a:extLst>
              <a:ext uri="{FF2B5EF4-FFF2-40B4-BE49-F238E27FC236}">
                <a16:creationId xmlns:a16="http://schemas.microsoft.com/office/drawing/2014/main" id="{A556750A-6699-4419-38C3-9232178C26AA}"/>
              </a:ext>
            </a:extLst>
          </p:cNvPr>
          <p:cNvSpPr txBox="1"/>
          <p:nvPr/>
        </p:nvSpPr>
        <p:spPr>
          <a:xfrm>
            <a:off x="6872005" y="3993637"/>
            <a:ext cx="1535837"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Metabolic exchange</a:t>
            </a:r>
          </a:p>
        </p:txBody>
      </p:sp>
      <p:pic>
        <p:nvPicPr>
          <p:cNvPr id="1028" name="Picture 4" descr="Intestinal epithelium - Wikipedia">
            <a:extLst>
              <a:ext uri="{FF2B5EF4-FFF2-40B4-BE49-F238E27FC236}">
                <a16:creationId xmlns:a16="http://schemas.microsoft.com/office/drawing/2014/main" id="{48B301F0-3510-3083-4F22-004AE5A961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5096725" y="4729201"/>
            <a:ext cx="2637378" cy="125730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C990051-ECCF-088F-38C5-DCEFB547DFAE}"/>
              </a:ext>
            </a:extLst>
          </p:cNvPr>
          <p:cNvGrpSpPr/>
          <p:nvPr/>
        </p:nvGrpSpPr>
        <p:grpSpPr>
          <a:xfrm>
            <a:off x="172521" y="3993637"/>
            <a:ext cx="5450636" cy="2868210"/>
            <a:chOff x="2644209" y="3958663"/>
            <a:chExt cx="5450636" cy="2868210"/>
          </a:xfrm>
        </p:grpSpPr>
        <p:sp>
          <p:nvSpPr>
            <p:cNvPr id="26" name="TextBox 25">
              <a:extLst>
                <a:ext uri="{FF2B5EF4-FFF2-40B4-BE49-F238E27FC236}">
                  <a16:creationId xmlns:a16="http://schemas.microsoft.com/office/drawing/2014/main" id="{2B22B72C-7EEE-536E-7FCD-FC566BA92FAE}"/>
                </a:ext>
              </a:extLst>
            </p:cNvPr>
            <p:cNvSpPr txBox="1"/>
            <p:nvPr/>
          </p:nvSpPr>
          <p:spPr>
            <a:xfrm>
              <a:off x="2644209" y="6475780"/>
              <a:ext cx="1580974" cy="338554"/>
            </a:xfrm>
            <a:prstGeom prst="rect">
              <a:avLst/>
            </a:prstGeom>
            <a:noFill/>
          </p:spPr>
          <p:txBody>
            <a:bodyPr wrap="square" rtlCol="0">
              <a:spAutoFit/>
            </a:bodyPr>
            <a:lstStyle/>
            <a:p>
              <a:r>
                <a:rPr lang="en-IN" sz="1600" dirty="0">
                  <a:solidFill>
                    <a:srgbClr val="FF0000"/>
                  </a:solidFill>
                  <a:latin typeface="Times New Roman" panose="02020603050405020304" pitchFamily="18" charset="0"/>
                  <a:cs typeface="Times New Roman" panose="02020603050405020304" pitchFamily="18" charset="0"/>
                </a:rPr>
                <a:t>Gut </a:t>
              </a:r>
              <a:r>
                <a:rPr lang="en-IN" sz="1600" dirty="0" err="1">
                  <a:solidFill>
                    <a:srgbClr val="FF0000"/>
                  </a:solidFill>
                  <a:latin typeface="Times New Roman" panose="02020603050405020304" pitchFamily="18" charset="0"/>
                  <a:cs typeface="Times New Roman" panose="02020603050405020304" pitchFamily="18" charset="0"/>
                </a:rPr>
                <a:t>Microbiome</a:t>
              </a:r>
              <a:endParaRPr lang="en-IN" sz="1600" dirty="0">
                <a:solidFill>
                  <a:srgbClr val="FF0000"/>
                </a:solidFill>
                <a:latin typeface="Times New Roman" panose="02020603050405020304" pitchFamily="18" charset="0"/>
                <a:cs typeface="Times New Roman" panose="02020603050405020304" pitchFamily="18" charset="0"/>
              </a:endParaRPr>
            </a:p>
          </p:txBody>
        </p:sp>
        <p:grpSp>
          <p:nvGrpSpPr>
            <p:cNvPr id="27" name="Group 26">
              <a:extLst>
                <a:ext uri="{FF2B5EF4-FFF2-40B4-BE49-F238E27FC236}">
                  <a16:creationId xmlns:a16="http://schemas.microsoft.com/office/drawing/2014/main" id="{CDE051FE-C370-0242-C1BB-EE485BE72270}"/>
                </a:ext>
              </a:extLst>
            </p:cNvPr>
            <p:cNvGrpSpPr/>
            <p:nvPr/>
          </p:nvGrpSpPr>
          <p:grpSpPr>
            <a:xfrm>
              <a:off x="3502095" y="3958663"/>
              <a:ext cx="4248123" cy="2485410"/>
              <a:chOff x="3502095" y="3958663"/>
              <a:chExt cx="4248123" cy="2485410"/>
            </a:xfrm>
          </p:grpSpPr>
          <p:sp>
            <p:nvSpPr>
              <p:cNvPr id="30" name="Hexagon 29">
                <a:extLst>
                  <a:ext uri="{FF2B5EF4-FFF2-40B4-BE49-F238E27FC236}">
                    <a16:creationId xmlns:a16="http://schemas.microsoft.com/office/drawing/2014/main" id="{F675C435-D6C4-6A4D-BBBD-345679E64D79}"/>
                  </a:ext>
                </a:extLst>
              </p:cNvPr>
              <p:cNvSpPr/>
              <p:nvPr/>
            </p:nvSpPr>
            <p:spPr>
              <a:xfrm>
                <a:off x="4387917" y="6314984"/>
                <a:ext cx="170671" cy="12908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Hexagon 30">
                <a:extLst>
                  <a:ext uri="{FF2B5EF4-FFF2-40B4-BE49-F238E27FC236}">
                    <a16:creationId xmlns:a16="http://schemas.microsoft.com/office/drawing/2014/main" id="{0468A711-3960-49E2-AE1E-8897CAE1C136}"/>
                  </a:ext>
                </a:extLst>
              </p:cNvPr>
              <p:cNvSpPr/>
              <p:nvPr/>
            </p:nvSpPr>
            <p:spPr>
              <a:xfrm>
                <a:off x="4730086" y="6308418"/>
                <a:ext cx="170671" cy="12908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Hexagon 31">
                <a:extLst>
                  <a:ext uri="{FF2B5EF4-FFF2-40B4-BE49-F238E27FC236}">
                    <a16:creationId xmlns:a16="http://schemas.microsoft.com/office/drawing/2014/main" id="{02FB38C2-BBD2-9DEF-6B35-7677DE713F82}"/>
                  </a:ext>
                </a:extLst>
              </p:cNvPr>
              <p:cNvSpPr/>
              <p:nvPr/>
            </p:nvSpPr>
            <p:spPr>
              <a:xfrm>
                <a:off x="5455754" y="6310443"/>
                <a:ext cx="170671" cy="129089"/>
              </a:xfrm>
              <a:prstGeom prst="hexagon">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Hexagon 32">
                <a:extLst>
                  <a:ext uri="{FF2B5EF4-FFF2-40B4-BE49-F238E27FC236}">
                    <a16:creationId xmlns:a16="http://schemas.microsoft.com/office/drawing/2014/main" id="{E0F85BD4-6B64-649E-AE72-F4C0C8FBB4F3}"/>
                  </a:ext>
                </a:extLst>
              </p:cNvPr>
              <p:cNvSpPr/>
              <p:nvPr/>
            </p:nvSpPr>
            <p:spPr>
              <a:xfrm>
                <a:off x="5797923" y="6303877"/>
                <a:ext cx="170671" cy="129089"/>
              </a:xfrm>
              <a:prstGeom prst="hexagon">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a:extLst>
                  <a:ext uri="{FF2B5EF4-FFF2-40B4-BE49-F238E27FC236}">
                    <a16:creationId xmlns:a16="http://schemas.microsoft.com/office/drawing/2014/main" id="{4F75FFC0-FA57-DB02-8C06-F40F836AF57C}"/>
                  </a:ext>
                </a:extLst>
              </p:cNvPr>
              <p:cNvGrpSpPr/>
              <p:nvPr/>
            </p:nvGrpSpPr>
            <p:grpSpPr>
              <a:xfrm>
                <a:off x="3502095" y="3958663"/>
                <a:ext cx="4248123" cy="2349755"/>
                <a:chOff x="3502095" y="3958663"/>
                <a:chExt cx="4248123" cy="2349755"/>
              </a:xfrm>
            </p:grpSpPr>
            <p:pic>
              <p:nvPicPr>
                <p:cNvPr id="35" name="Picture 34">
                  <a:extLst>
                    <a:ext uri="{FF2B5EF4-FFF2-40B4-BE49-F238E27FC236}">
                      <a16:creationId xmlns:a16="http://schemas.microsoft.com/office/drawing/2014/main" id="{EE3E6508-5A4B-5CAE-9F38-F8CB2BA6390E}"/>
                    </a:ext>
                  </a:extLst>
                </p:cNvPr>
                <p:cNvPicPr>
                  <a:picLocks noChangeAspect="1"/>
                </p:cNvPicPr>
                <p:nvPr/>
              </p:nvPicPr>
              <p:blipFill>
                <a:blip r:embed="rId7"/>
                <a:stretch>
                  <a:fillRect/>
                </a:stretch>
              </p:blipFill>
              <p:spPr>
                <a:xfrm>
                  <a:off x="3502095" y="4576091"/>
                  <a:ext cx="352573" cy="1422632"/>
                </a:xfrm>
                <a:prstGeom prst="rect">
                  <a:avLst/>
                </a:prstGeom>
              </p:spPr>
            </p:pic>
            <p:pic>
              <p:nvPicPr>
                <p:cNvPr id="36" name="Picture 35">
                  <a:extLst>
                    <a:ext uri="{FF2B5EF4-FFF2-40B4-BE49-F238E27FC236}">
                      <a16:creationId xmlns:a16="http://schemas.microsoft.com/office/drawing/2014/main" id="{AE2EAFD9-8B25-64DC-2624-474DC750FBD7}"/>
                    </a:ext>
                  </a:extLst>
                </p:cNvPr>
                <p:cNvPicPr>
                  <a:picLocks noChangeAspect="1"/>
                </p:cNvPicPr>
                <p:nvPr/>
              </p:nvPicPr>
              <p:blipFill>
                <a:blip r:embed="rId8"/>
                <a:stretch>
                  <a:fillRect/>
                </a:stretch>
              </p:blipFill>
              <p:spPr>
                <a:xfrm>
                  <a:off x="3948961" y="4365540"/>
                  <a:ext cx="2328366" cy="598451"/>
                </a:xfrm>
                <a:prstGeom prst="rect">
                  <a:avLst/>
                </a:prstGeom>
              </p:spPr>
            </p:pic>
            <p:sp>
              <p:nvSpPr>
                <p:cNvPr id="37" name="Rectangle 36">
                  <a:extLst>
                    <a:ext uri="{FF2B5EF4-FFF2-40B4-BE49-F238E27FC236}">
                      <a16:creationId xmlns:a16="http://schemas.microsoft.com/office/drawing/2014/main" id="{3A4E2E06-2110-F736-7FAC-0ECFFE953C1F}"/>
                    </a:ext>
                  </a:extLst>
                </p:cNvPr>
                <p:cNvSpPr/>
                <p:nvPr/>
              </p:nvSpPr>
              <p:spPr>
                <a:xfrm>
                  <a:off x="4572001" y="4823982"/>
                  <a:ext cx="993228" cy="140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a:extLst>
                    <a:ext uri="{FF2B5EF4-FFF2-40B4-BE49-F238E27FC236}">
                      <a16:creationId xmlns:a16="http://schemas.microsoft.com/office/drawing/2014/main" id="{90BB1BEC-AEDF-F0B4-FEC9-07D86DDC932D}"/>
                    </a:ext>
                  </a:extLst>
                </p:cNvPr>
                <p:cNvPicPr>
                  <a:picLocks noChangeAspect="1"/>
                </p:cNvPicPr>
                <p:nvPr/>
              </p:nvPicPr>
              <p:blipFill>
                <a:blip r:embed="rId9"/>
                <a:stretch>
                  <a:fillRect/>
                </a:stretch>
              </p:blipFill>
              <p:spPr>
                <a:xfrm>
                  <a:off x="3857285" y="5556661"/>
                  <a:ext cx="2315085" cy="586156"/>
                </a:xfrm>
                <a:prstGeom prst="rect">
                  <a:avLst/>
                </a:prstGeom>
              </p:spPr>
            </p:pic>
            <p:sp>
              <p:nvSpPr>
                <p:cNvPr id="39" name="Oval 38">
                  <a:extLst>
                    <a:ext uri="{FF2B5EF4-FFF2-40B4-BE49-F238E27FC236}">
                      <a16:creationId xmlns:a16="http://schemas.microsoft.com/office/drawing/2014/main" id="{D1855B3B-6526-7352-5D93-109DDA74B774}"/>
                    </a:ext>
                  </a:extLst>
                </p:cNvPr>
                <p:cNvSpPr/>
                <p:nvPr/>
              </p:nvSpPr>
              <p:spPr>
                <a:xfrm>
                  <a:off x="3854668" y="5659554"/>
                  <a:ext cx="202376" cy="21376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Picture 39">
                  <a:extLst>
                    <a:ext uri="{FF2B5EF4-FFF2-40B4-BE49-F238E27FC236}">
                      <a16:creationId xmlns:a16="http://schemas.microsoft.com/office/drawing/2014/main" id="{A7968090-D9A0-94E0-570C-2EE46D5D7B54}"/>
                    </a:ext>
                  </a:extLst>
                </p:cNvPr>
                <p:cNvPicPr>
                  <a:picLocks noChangeAspect="1"/>
                </p:cNvPicPr>
                <p:nvPr/>
              </p:nvPicPr>
              <p:blipFill>
                <a:blip r:embed="rId10"/>
                <a:stretch>
                  <a:fillRect/>
                </a:stretch>
              </p:blipFill>
              <p:spPr>
                <a:xfrm rot="6430399">
                  <a:off x="6094881" y="5531049"/>
                  <a:ext cx="220886" cy="211837"/>
                </a:xfrm>
                <a:prstGeom prst="rect">
                  <a:avLst/>
                </a:prstGeom>
              </p:spPr>
            </p:pic>
            <p:sp>
              <p:nvSpPr>
                <p:cNvPr id="41" name="Rectangle 40">
                  <a:extLst>
                    <a:ext uri="{FF2B5EF4-FFF2-40B4-BE49-F238E27FC236}">
                      <a16:creationId xmlns:a16="http://schemas.microsoft.com/office/drawing/2014/main" id="{B599B68F-401E-810D-4E5F-8E78907F1A56}"/>
                    </a:ext>
                  </a:extLst>
                </p:cNvPr>
                <p:cNvSpPr/>
                <p:nvPr/>
              </p:nvSpPr>
              <p:spPr>
                <a:xfrm>
                  <a:off x="6266857" y="5721774"/>
                  <a:ext cx="4571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ounded Rectangle 12">
                  <a:extLst>
                    <a:ext uri="{FF2B5EF4-FFF2-40B4-BE49-F238E27FC236}">
                      <a16:creationId xmlns:a16="http://schemas.microsoft.com/office/drawing/2014/main" id="{40DB6C39-F125-80EF-D039-675195EB1C1E}"/>
                    </a:ext>
                  </a:extLst>
                </p:cNvPr>
                <p:cNvSpPr/>
                <p:nvPr/>
              </p:nvSpPr>
              <p:spPr>
                <a:xfrm>
                  <a:off x="4572001" y="5873315"/>
                  <a:ext cx="870558" cy="12540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775E0A9E-5CA5-09B6-DE02-B0EE0C9FDC69}"/>
                    </a:ext>
                  </a:extLst>
                </p:cNvPr>
                <p:cNvSpPr/>
                <p:nvPr/>
              </p:nvSpPr>
              <p:spPr>
                <a:xfrm>
                  <a:off x="4668890" y="4493637"/>
                  <a:ext cx="896339" cy="2725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3CF6E39F-6A1A-B4E0-7302-6C789F4EE339}"/>
                    </a:ext>
                  </a:extLst>
                </p:cNvPr>
                <p:cNvSpPr/>
                <p:nvPr/>
              </p:nvSpPr>
              <p:spPr>
                <a:xfrm>
                  <a:off x="4464161" y="5535946"/>
                  <a:ext cx="907182" cy="3361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Hexagon 44">
                  <a:extLst>
                    <a:ext uri="{FF2B5EF4-FFF2-40B4-BE49-F238E27FC236}">
                      <a16:creationId xmlns:a16="http://schemas.microsoft.com/office/drawing/2014/main" id="{940CFDAF-CDC5-9AB9-AF06-E2BE292660D9}"/>
                    </a:ext>
                  </a:extLst>
                </p:cNvPr>
                <p:cNvSpPr/>
                <p:nvPr/>
              </p:nvSpPr>
              <p:spPr>
                <a:xfrm>
                  <a:off x="4583554" y="3963204"/>
                  <a:ext cx="170671" cy="12908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Hexagon 45">
                  <a:extLst>
                    <a:ext uri="{FF2B5EF4-FFF2-40B4-BE49-F238E27FC236}">
                      <a16:creationId xmlns:a16="http://schemas.microsoft.com/office/drawing/2014/main" id="{F92399E0-0B39-70E2-31F6-2D2E6F0D9C32}"/>
                    </a:ext>
                  </a:extLst>
                </p:cNvPr>
                <p:cNvSpPr/>
                <p:nvPr/>
              </p:nvSpPr>
              <p:spPr>
                <a:xfrm>
                  <a:off x="4412056" y="4171308"/>
                  <a:ext cx="170671" cy="12908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Hexagon 46">
                  <a:extLst>
                    <a:ext uri="{FF2B5EF4-FFF2-40B4-BE49-F238E27FC236}">
                      <a16:creationId xmlns:a16="http://schemas.microsoft.com/office/drawing/2014/main" id="{79B76633-7654-4D73-9915-D46CCA3328EC}"/>
                    </a:ext>
                  </a:extLst>
                </p:cNvPr>
                <p:cNvSpPr/>
                <p:nvPr/>
              </p:nvSpPr>
              <p:spPr>
                <a:xfrm>
                  <a:off x="4754225" y="4164742"/>
                  <a:ext cx="170671" cy="12908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ight Arrow 21">
                  <a:extLst>
                    <a:ext uri="{FF2B5EF4-FFF2-40B4-BE49-F238E27FC236}">
                      <a16:creationId xmlns:a16="http://schemas.microsoft.com/office/drawing/2014/main" id="{3BBD798E-502B-8CE5-187A-82262DB1CF5B}"/>
                    </a:ext>
                  </a:extLst>
                </p:cNvPr>
                <p:cNvSpPr/>
                <p:nvPr/>
              </p:nvSpPr>
              <p:spPr>
                <a:xfrm>
                  <a:off x="5068615" y="4027748"/>
                  <a:ext cx="254283" cy="1369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Hexagon 48">
                  <a:extLst>
                    <a:ext uri="{FF2B5EF4-FFF2-40B4-BE49-F238E27FC236}">
                      <a16:creationId xmlns:a16="http://schemas.microsoft.com/office/drawing/2014/main" id="{FBDF8602-C61D-E635-9094-9A853496FCC4}"/>
                    </a:ext>
                  </a:extLst>
                </p:cNvPr>
                <p:cNvSpPr/>
                <p:nvPr/>
              </p:nvSpPr>
              <p:spPr>
                <a:xfrm>
                  <a:off x="5651391" y="3958663"/>
                  <a:ext cx="170671" cy="129089"/>
                </a:xfrm>
                <a:prstGeom prst="hexagon">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Hexagon 49">
                  <a:extLst>
                    <a:ext uri="{FF2B5EF4-FFF2-40B4-BE49-F238E27FC236}">
                      <a16:creationId xmlns:a16="http://schemas.microsoft.com/office/drawing/2014/main" id="{4160E4E4-D924-2DC6-46EC-7FEEF3C70062}"/>
                    </a:ext>
                  </a:extLst>
                </p:cNvPr>
                <p:cNvSpPr/>
                <p:nvPr/>
              </p:nvSpPr>
              <p:spPr>
                <a:xfrm>
                  <a:off x="5479893" y="4166767"/>
                  <a:ext cx="170671" cy="129089"/>
                </a:xfrm>
                <a:prstGeom prst="hexagon">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Hexagon 50">
                  <a:extLst>
                    <a:ext uri="{FF2B5EF4-FFF2-40B4-BE49-F238E27FC236}">
                      <a16:creationId xmlns:a16="http://schemas.microsoft.com/office/drawing/2014/main" id="{80A1AAE5-45A8-5CF0-74EB-D3ECB5004F5C}"/>
                    </a:ext>
                  </a:extLst>
                </p:cNvPr>
                <p:cNvSpPr/>
                <p:nvPr/>
              </p:nvSpPr>
              <p:spPr>
                <a:xfrm>
                  <a:off x="5822062" y="4160201"/>
                  <a:ext cx="170671" cy="129089"/>
                </a:xfrm>
                <a:prstGeom prst="hexagon">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Hexagon 51">
                  <a:extLst>
                    <a:ext uri="{FF2B5EF4-FFF2-40B4-BE49-F238E27FC236}">
                      <a16:creationId xmlns:a16="http://schemas.microsoft.com/office/drawing/2014/main" id="{A960BDDE-C067-E911-491D-0BCAAFB49F76}"/>
                    </a:ext>
                  </a:extLst>
                </p:cNvPr>
                <p:cNvSpPr/>
                <p:nvPr/>
              </p:nvSpPr>
              <p:spPr>
                <a:xfrm>
                  <a:off x="4559415" y="6106880"/>
                  <a:ext cx="170671" cy="12908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ight Arrow 28">
                  <a:extLst>
                    <a:ext uri="{FF2B5EF4-FFF2-40B4-BE49-F238E27FC236}">
                      <a16:creationId xmlns:a16="http://schemas.microsoft.com/office/drawing/2014/main" id="{75648390-C0C2-7A01-EED9-4B81A96B8B98}"/>
                    </a:ext>
                  </a:extLst>
                </p:cNvPr>
                <p:cNvSpPr/>
                <p:nvPr/>
              </p:nvSpPr>
              <p:spPr>
                <a:xfrm>
                  <a:off x="5044476" y="6171424"/>
                  <a:ext cx="254283" cy="1369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Hexagon 53">
                  <a:extLst>
                    <a:ext uri="{FF2B5EF4-FFF2-40B4-BE49-F238E27FC236}">
                      <a16:creationId xmlns:a16="http://schemas.microsoft.com/office/drawing/2014/main" id="{4288D72C-044F-BBB1-AFD8-50F51B98C135}"/>
                    </a:ext>
                  </a:extLst>
                </p:cNvPr>
                <p:cNvSpPr/>
                <p:nvPr/>
              </p:nvSpPr>
              <p:spPr>
                <a:xfrm>
                  <a:off x="5627252" y="6102339"/>
                  <a:ext cx="170671" cy="129089"/>
                </a:xfrm>
                <a:prstGeom prst="hexagon">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5" name="Picture 2" descr="Image result for Metabolomics">
                  <a:extLst>
                    <a:ext uri="{FF2B5EF4-FFF2-40B4-BE49-F238E27FC236}">
                      <a16:creationId xmlns:a16="http://schemas.microsoft.com/office/drawing/2014/main" id="{0332ED7A-943D-BAA5-CDE3-E2C2FA3C1E8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59468" y="4675360"/>
                  <a:ext cx="1769865" cy="110184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CFDC8993-8A74-E539-DD88-A10AA63D51FC}"/>
                    </a:ext>
                  </a:extLst>
                </p:cNvPr>
                <p:cNvPicPr>
                  <a:picLocks noChangeAspect="1"/>
                </p:cNvPicPr>
                <p:nvPr/>
              </p:nvPicPr>
              <p:blipFill>
                <a:blip r:embed="rId12"/>
                <a:stretch>
                  <a:fillRect/>
                </a:stretch>
              </p:blipFill>
              <p:spPr>
                <a:xfrm>
                  <a:off x="6401290" y="4353283"/>
                  <a:ext cx="1348928" cy="1645440"/>
                </a:xfrm>
                <a:prstGeom prst="rect">
                  <a:avLst/>
                </a:prstGeom>
              </p:spPr>
            </p:pic>
            <p:sp>
              <p:nvSpPr>
                <p:cNvPr id="57" name="Rounded Rectangle 34">
                  <a:extLst>
                    <a:ext uri="{FF2B5EF4-FFF2-40B4-BE49-F238E27FC236}">
                      <a16:creationId xmlns:a16="http://schemas.microsoft.com/office/drawing/2014/main" id="{FA3D0FE6-E7CD-00C0-E6DD-E7A6088D777C}"/>
                    </a:ext>
                  </a:extLst>
                </p:cNvPr>
                <p:cNvSpPr/>
                <p:nvPr/>
              </p:nvSpPr>
              <p:spPr>
                <a:xfrm>
                  <a:off x="6864306" y="5843514"/>
                  <a:ext cx="359995" cy="84319"/>
                </a:xfrm>
                <a:prstGeom prst="roundRect">
                  <a:avLst/>
                </a:prstGeom>
                <a:solidFill>
                  <a:srgbClr val="BCE2C2"/>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57">
                  <a:extLst>
                    <a:ext uri="{FF2B5EF4-FFF2-40B4-BE49-F238E27FC236}">
                      <a16:creationId xmlns:a16="http://schemas.microsoft.com/office/drawing/2014/main" id="{A55D1506-B650-150B-1C34-C8381A283359}"/>
                    </a:ext>
                  </a:extLst>
                </p:cNvPr>
                <p:cNvSpPr/>
                <p:nvPr/>
              </p:nvSpPr>
              <p:spPr>
                <a:xfrm>
                  <a:off x="6339130" y="4675360"/>
                  <a:ext cx="99440" cy="90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a:extLst>
                    <a:ext uri="{FF2B5EF4-FFF2-40B4-BE49-F238E27FC236}">
                      <a16:creationId xmlns:a16="http://schemas.microsoft.com/office/drawing/2014/main" id="{92E07409-078E-2A09-62E5-50F571F0EE9C}"/>
                    </a:ext>
                  </a:extLst>
                </p:cNvPr>
                <p:cNvSpPr/>
                <p:nvPr/>
              </p:nvSpPr>
              <p:spPr>
                <a:xfrm>
                  <a:off x="6236550" y="4893778"/>
                  <a:ext cx="99440" cy="90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06DAC41F-47D9-752E-844B-AE006F001DE4}"/>
                    </a:ext>
                  </a:extLst>
                </p:cNvPr>
                <p:cNvSpPr/>
                <p:nvPr/>
              </p:nvSpPr>
              <p:spPr>
                <a:xfrm>
                  <a:off x="6354710" y="5631502"/>
                  <a:ext cx="99440" cy="90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28" name="TextBox 27">
              <a:extLst>
                <a:ext uri="{FF2B5EF4-FFF2-40B4-BE49-F238E27FC236}">
                  <a16:creationId xmlns:a16="http://schemas.microsoft.com/office/drawing/2014/main" id="{B905263C-E9FE-B887-FE4E-1644033243E9}"/>
                </a:ext>
              </a:extLst>
            </p:cNvPr>
            <p:cNvSpPr txBox="1"/>
            <p:nvPr/>
          </p:nvSpPr>
          <p:spPr>
            <a:xfrm>
              <a:off x="4193697" y="6488319"/>
              <a:ext cx="2191214" cy="338554"/>
            </a:xfrm>
            <a:prstGeom prst="rect">
              <a:avLst/>
            </a:prstGeom>
            <a:noFill/>
          </p:spPr>
          <p:txBody>
            <a:bodyPr wrap="square" rtlCol="0">
              <a:spAutoFit/>
            </a:bodyPr>
            <a:lstStyle/>
            <a:p>
              <a:r>
                <a:rPr lang="en-IN" sz="1600" dirty="0">
                  <a:solidFill>
                    <a:srgbClr val="0070C0"/>
                  </a:solidFill>
                  <a:latin typeface="Times New Roman" panose="02020603050405020304" pitchFamily="18" charset="0"/>
                  <a:cs typeface="Times New Roman" panose="02020603050405020304" pitchFamily="18" charset="0"/>
                </a:rPr>
                <a:t>Gut Microbial functions</a:t>
              </a:r>
            </a:p>
          </p:txBody>
        </p:sp>
        <p:sp>
          <p:nvSpPr>
            <p:cNvPr id="29" name="TextBox 28">
              <a:extLst>
                <a:ext uri="{FF2B5EF4-FFF2-40B4-BE49-F238E27FC236}">
                  <a16:creationId xmlns:a16="http://schemas.microsoft.com/office/drawing/2014/main" id="{95C93DAD-90D7-721E-E0E9-6391E7405CF8}"/>
                </a:ext>
              </a:extLst>
            </p:cNvPr>
            <p:cNvSpPr txBox="1"/>
            <p:nvPr/>
          </p:nvSpPr>
          <p:spPr>
            <a:xfrm>
              <a:off x="6513871" y="6457291"/>
              <a:ext cx="1580974" cy="338554"/>
            </a:xfrm>
            <a:prstGeom prst="rect">
              <a:avLst/>
            </a:prstGeom>
            <a:noFill/>
          </p:spPr>
          <p:txBody>
            <a:bodyPr wrap="square" rtlCol="0">
              <a:spAutoFit/>
            </a:bodyPr>
            <a:lstStyle/>
            <a:p>
              <a:r>
                <a:rPr lang="en-IN" sz="1600" dirty="0">
                  <a:solidFill>
                    <a:schemeClr val="accent6">
                      <a:lumMod val="75000"/>
                    </a:schemeClr>
                  </a:solidFill>
                  <a:latin typeface="Times New Roman" panose="02020603050405020304" pitchFamily="18" charset="0"/>
                  <a:cs typeface="Times New Roman" panose="02020603050405020304" pitchFamily="18" charset="0"/>
                </a:rPr>
                <a:t>Metabolite pool</a:t>
              </a:r>
            </a:p>
          </p:txBody>
        </p:sp>
      </p:grpSp>
      <p:pic>
        <p:nvPicPr>
          <p:cNvPr id="61" name="Picture 60">
            <a:extLst>
              <a:ext uri="{FF2B5EF4-FFF2-40B4-BE49-F238E27FC236}">
                <a16:creationId xmlns:a16="http://schemas.microsoft.com/office/drawing/2014/main" id="{591D0B82-93BA-AD0D-F51C-F212D68B0910}"/>
              </a:ext>
            </a:extLst>
          </p:cNvPr>
          <p:cNvPicPr>
            <a:picLocks noChangeAspect="1"/>
          </p:cNvPicPr>
          <p:nvPr/>
        </p:nvPicPr>
        <p:blipFill>
          <a:blip r:embed="rId13"/>
          <a:stretch>
            <a:fillRect/>
          </a:stretch>
        </p:blipFill>
        <p:spPr>
          <a:xfrm>
            <a:off x="10076820" y="4664862"/>
            <a:ext cx="1744023" cy="1475485"/>
          </a:xfrm>
          <a:prstGeom prst="rect">
            <a:avLst/>
          </a:prstGeom>
        </p:spPr>
      </p:pic>
      <p:sp>
        <p:nvSpPr>
          <p:cNvPr id="62" name="Right Arrow 42">
            <a:extLst>
              <a:ext uri="{FF2B5EF4-FFF2-40B4-BE49-F238E27FC236}">
                <a16:creationId xmlns:a16="http://schemas.microsoft.com/office/drawing/2014/main" id="{9DAACC84-375B-D070-E2CD-8F08CB970E13}"/>
              </a:ext>
            </a:extLst>
          </p:cNvPr>
          <p:cNvSpPr/>
          <p:nvPr/>
        </p:nvSpPr>
        <p:spPr>
          <a:xfrm>
            <a:off x="7029295" y="5342861"/>
            <a:ext cx="670435" cy="367181"/>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TextBox 62">
            <a:extLst>
              <a:ext uri="{FF2B5EF4-FFF2-40B4-BE49-F238E27FC236}">
                <a16:creationId xmlns:a16="http://schemas.microsoft.com/office/drawing/2014/main" id="{39D46D1D-9C66-36C5-DCA5-5A690B3A7EE9}"/>
              </a:ext>
            </a:extLst>
          </p:cNvPr>
          <p:cNvSpPr txBox="1"/>
          <p:nvPr/>
        </p:nvSpPr>
        <p:spPr>
          <a:xfrm>
            <a:off x="10115474" y="6461433"/>
            <a:ext cx="1666717" cy="369332"/>
          </a:xfrm>
          <a:prstGeom prst="rect">
            <a:avLst/>
          </a:prstGeom>
          <a:noFill/>
        </p:spPr>
        <p:txBody>
          <a:bodyPr wrap="square" rtlCol="0">
            <a:spAutoFit/>
          </a:bodyPr>
          <a:lstStyle/>
          <a:p>
            <a:r>
              <a:rPr lang="en-IN" b="1" dirty="0">
                <a:solidFill>
                  <a:schemeClr val="bg1">
                    <a:lumMod val="65000"/>
                  </a:schemeClr>
                </a:solidFill>
                <a:latin typeface="Times New Roman" panose="02020603050405020304" pitchFamily="18" charset="0"/>
                <a:cs typeface="Times New Roman" panose="02020603050405020304" pitchFamily="18" charset="0"/>
              </a:rPr>
              <a:t>Human health</a:t>
            </a:r>
          </a:p>
        </p:txBody>
      </p:sp>
      <p:pic>
        <p:nvPicPr>
          <p:cNvPr id="1025" name="Picture 1024">
            <a:extLst>
              <a:ext uri="{FF2B5EF4-FFF2-40B4-BE49-F238E27FC236}">
                <a16:creationId xmlns:a16="http://schemas.microsoft.com/office/drawing/2014/main" id="{6D1E125F-4DC2-93CE-D95D-9A1B354C2EC2}"/>
              </a:ext>
            </a:extLst>
          </p:cNvPr>
          <p:cNvPicPr>
            <a:picLocks noChangeAspect="1"/>
          </p:cNvPicPr>
          <p:nvPr/>
        </p:nvPicPr>
        <p:blipFill>
          <a:blip r:embed="rId14"/>
          <a:stretch>
            <a:fillRect/>
          </a:stretch>
        </p:blipFill>
        <p:spPr>
          <a:xfrm>
            <a:off x="7343468" y="4753036"/>
            <a:ext cx="412996" cy="426996"/>
          </a:xfrm>
          <a:prstGeom prst="rect">
            <a:avLst/>
          </a:prstGeom>
        </p:spPr>
      </p:pic>
      <p:pic>
        <p:nvPicPr>
          <p:cNvPr id="1029" name="Picture 1028">
            <a:extLst>
              <a:ext uri="{FF2B5EF4-FFF2-40B4-BE49-F238E27FC236}">
                <a16:creationId xmlns:a16="http://schemas.microsoft.com/office/drawing/2014/main" id="{DE668638-EB01-2770-EBC9-313FA6813CAF}"/>
              </a:ext>
            </a:extLst>
          </p:cNvPr>
          <p:cNvPicPr>
            <a:picLocks noChangeAspect="1"/>
          </p:cNvPicPr>
          <p:nvPr/>
        </p:nvPicPr>
        <p:blipFill>
          <a:blip r:embed="rId15"/>
          <a:stretch>
            <a:fillRect/>
          </a:stretch>
        </p:blipFill>
        <p:spPr>
          <a:xfrm>
            <a:off x="7276904" y="5786588"/>
            <a:ext cx="474451" cy="521896"/>
          </a:xfrm>
          <a:prstGeom prst="rect">
            <a:avLst/>
          </a:prstGeom>
        </p:spPr>
      </p:pic>
      <p:pic>
        <p:nvPicPr>
          <p:cNvPr id="1031" name="Picture 1030">
            <a:extLst>
              <a:ext uri="{FF2B5EF4-FFF2-40B4-BE49-F238E27FC236}">
                <a16:creationId xmlns:a16="http://schemas.microsoft.com/office/drawing/2014/main" id="{14581C9A-1CF1-5AC6-773D-64B0D8BF531E}"/>
              </a:ext>
            </a:extLst>
          </p:cNvPr>
          <p:cNvPicPr>
            <a:picLocks noChangeAspect="1"/>
          </p:cNvPicPr>
          <p:nvPr/>
        </p:nvPicPr>
        <p:blipFill>
          <a:blip r:embed="rId16"/>
          <a:stretch>
            <a:fillRect/>
          </a:stretch>
        </p:blipFill>
        <p:spPr>
          <a:xfrm>
            <a:off x="7977696" y="4751024"/>
            <a:ext cx="477259" cy="469762"/>
          </a:xfrm>
          <a:prstGeom prst="rect">
            <a:avLst/>
          </a:prstGeom>
        </p:spPr>
      </p:pic>
      <p:pic>
        <p:nvPicPr>
          <p:cNvPr id="1033" name="Picture 1032">
            <a:extLst>
              <a:ext uri="{FF2B5EF4-FFF2-40B4-BE49-F238E27FC236}">
                <a16:creationId xmlns:a16="http://schemas.microsoft.com/office/drawing/2014/main" id="{249D326A-19B3-E1DA-A8A4-CB4F50676579}"/>
              </a:ext>
            </a:extLst>
          </p:cNvPr>
          <p:cNvPicPr>
            <a:picLocks noChangeAspect="1"/>
          </p:cNvPicPr>
          <p:nvPr/>
        </p:nvPicPr>
        <p:blipFill>
          <a:blip r:embed="rId17"/>
          <a:stretch>
            <a:fillRect/>
          </a:stretch>
        </p:blipFill>
        <p:spPr>
          <a:xfrm>
            <a:off x="7927961" y="5386195"/>
            <a:ext cx="738826" cy="647693"/>
          </a:xfrm>
          <a:prstGeom prst="rect">
            <a:avLst/>
          </a:prstGeom>
        </p:spPr>
      </p:pic>
      <p:pic>
        <p:nvPicPr>
          <p:cNvPr id="1035" name="Picture 1034">
            <a:extLst>
              <a:ext uri="{FF2B5EF4-FFF2-40B4-BE49-F238E27FC236}">
                <a16:creationId xmlns:a16="http://schemas.microsoft.com/office/drawing/2014/main" id="{C00DBD9A-E56F-60B2-D3A9-0134C9AC6CA8}"/>
              </a:ext>
            </a:extLst>
          </p:cNvPr>
          <p:cNvPicPr>
            <a:picLocks noChangeAspect="1"/>
          </p:cNvPicPr>
          <p:nvPr/>
        </p:nvPicPr>
        <p:blipFill>
          <a:blip r:embed="rId18"/>
          <a:stretch>
            <a:fillRect/>
          </a:stretch>
        </p:blipFill>
        <p:spPr>
          <a:xfrm>
            <a:off x="7780732" y="6000415"/>
            <a:ext cx="474451" cy="502662"/>
          </a:xfrm>
          <a:prstGeom prst="rect">
            <a:avLst/>
          </a:prstGeom>
        </p:spPr>
      </p:pic>
      <p:sp>
        <p:nvSpPr>
          <p:cNvPr id="1036" name="TextBox 1035">
            <a:extLst>
              <a:ext uri="{FF2B5EF4-FFF2-40B4-BE49-F238E27FC236}">
                <a16:creationId xmlns:a16="http://schemas.microsoft.com/office/drawing/2014/main" id="{B8961F09-51B3-8298-71E3-649FD94DB09A}"/>
              </a:ext>
            </a:extLst>
          </p:cNvPr>
          <p:cNvSpPr txBox="1"/>
          <p:nvPr/>
        </p:nvSpPr>
        <p:spPr>
          <a:xfrm>
            <a:off x="7207670" y="6527739"/>
            <a:ext cx="1580974" cy="338554"/>
          </a:xfrm>
          <a:prstGeom prst="rect">
            <a:avLst/>
          </a:prstGeom>
          <a:noFill/>
        </p:spPr>
        <p:txBody>
          <a:bodyPr wrap="square" rtlCol="0">
            <a:spAutoFit/>
          </a:bodyPr>
          <a:lstStyle/>
          <a:p>
            <a:r>
              <a:rPr lang="en-IN" sz="1600" dirty="0">
                <a:solidFill>
                  <a:srgbClr val="7030A0"/>
                </a:solidFill>
                <a:latin typeface="Times New Roman" panose="02020603050405020304" pitchFamily="18" charset="0"/>
                <a:cs typeface="Times New Roman" panose="02020603050405020304" pitchFamily="18" charset="0"/>
              </a:rPr>
              <a:t>Cell types</a:t>
            </a:r>
          </a:p>
        </p:txBody>
      </p:sp>
      <p:sp>
        <p:nvSpPr>
          <p:cNvPr id="1037" name="Right Arrow 42">
            <a:extLst>
              <a:ext uri="{FF2B5EF4-FFF2-40B4-BE49-F238E27FC236}">
                <a16:creationId xmlns:a16="http://schemas.microsoft.com/office/drawing/2014/main" id="{9A300FF4-7107-1982-24B9-4668AECC5C7C}"/>
              </a:ext>
            </a:extLst>
          </p:cNvPr>
          <p:cNvSpPr/>
          <p:nvPr/>
        </p:nvSpPr>
        <p:spPr>
          <a:xfrm>
            <a:off x="8909472" y="5342861"/>
            <a:ext cx="670435" cy="367181"/>
          </a:xfrm>
          <a:prstGeom prst="rightArrow">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477732D-7667-1EC6-B9AD-741F781CDF96}"/>
              </a:ext>
            </a:extLst>
          </p:cNvPr>
          <p:cNvSpPr txBox="1"/>
          <p:nvPr/>
        </p:nvSpPr>
        <p:spPr>
          <a:xfrm>
            <a:off x="821147" y="1748864"/>
            <a:ext cx="3184867"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Colorectal Cancer patients</a:t>
            </a:r>
          </a:p>
        </p:txBody>
      </p:sp>
      <p:sp>
        <p:nvSpPr>
          <p:cNvPr id="4" name="Arrow: Right 3">
            <a:extLst>
              <a:ext uri="{FF2B5EF4-FFF2-40B4-BE49-F238E27FC236}">
                <a16:creationId xmlns:a16="http://schemas.microsoft.com/office/drawing/2014/main" id="{905E0A78-C2FF-0A85-2150-A94DD2FE326A}"/>
              </a:ext>
            </a:extLst>
          </p:cNvPr>
          <p:cNvSpPr/>
          <p:nvPr/>
        </p:nvSpPr>
        <p:spPr>
          <a:xfrm rot="5400000">
            <a:off x="2121242" y="2235135"/>
            <a:ext cx="414854" cy="3112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a:extLst>
              <a:ext uri="{FF2B5EF4-FFF2-40B4-BE49-F238E27FC236}">
                <a16:creationId xmlns:a16="http://schemas.microsoft.com/office/drawing/2014/main" id="{559E0183-89B0-5642-435C-01541CD2ADB2}"/>
              </a:ext>
            </a:extLst>
          </p:cNvPr>
          <p:cNvPicPr>
            <a:picLocks noChangeAspect="1"/>
          </p:cNvPicPr>
          <p:nvPr/>
        </p:nvPicPr>
        <p:blipFill>
          <a:blip r:embed="rId19"/>
          <a:stretch>
            <a:fillRect/>
          </a:stretch>
        </p:blipFill>
        <p:spPr>
          <a:xfrm>
            <a:off x="5810641" y="1168041"/>
            <a:ext cx="2597201" cy="2362867"/>
          </a:xfrm>
          <a:prstGeom prst="rect">
            <a:avLst/>
          </a:prstGeom>
        </p:spPr>
      </p:pic>
      <p:pic>
        <p:nvPicPr>
          <p:cNvPr id="22" name="Picture 21">
            <a:extLst>
              <a:ext uri="{FF2B5EF4-FFF2-40B4-BE49-F238E27FC236}">
                <a16:creationId xmlns:a16="http://schemas.microsoft.com/office/drawing/2014/main" id="{41258E34-406A-4F4F-52B4-FA7E59E7EAF7}"/>
              </a:ext>
            </a:extLst>
          </p:cNvPr>
          <p:cNvPicPr>
            <a:picLocks noChangeAspect="1"/>
          </p:cNvPicPr>
          <p:nvPr/>
        </p:nvPicPr>
        <p:blipFill>
          <a:blip r:embed="rId20"/>
          <a:stretch>
            <a:fillRect/>
          </a:stretch>
        </p:blipFill>
        <p:spPr>
          <a:xfrm>
            <a:off x="9645288" y="1109610"/>
            <a:ext cx="2431959" cy="2167056"/>
          </a:xfrm>
          <a:prstGeom prst="rect">
            <a:avLst/>
          </a:prstGeom>
        </p:spPr>
      </p:pic>
      <p:sp>
        <p:nvSpPr>
          <p:cNvPr id="24" name="Arrow: Right 23">
            <a:extLst>
              <a:ext uri="{FF2B5EF4-FFF2-40B4-BE49-F238E27FC236}">
                <a16:creationId xmlns:a16="http://schemas.microsoft.com/office/drawing/2014/main" id="{7F15037A-0D25-D67F-BF1B-45CAD45D74B7}"/>
              </a:ext>
            </a:extLst>
          </p:cNvPr>
          <p:cNvSpPr/>
          <p:nvPr/>
        </p:nvSpPr>
        <p:spPr>
          <a:xfrm rot="2505428">
            <a:off x="9622368" y="1540141"/>
            <a:ext cx="383719" cy="297158"/>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24" name="Arrow: Right 1023">
            <a:extLst>
              <a:ext uri="{FF2B5EF4-FFF2-40B4-BE49-F238E27FC236}">
                <a16:creationId xmlns:a16="http://schemas.microsoft.com/office/drawing/2014/main" id="{C7578A03-66C3-2B5C-089E-74A4DD60B5CA}"/>
              </a:ext>
            </a:extLst>
          </p:cNvPr>
          <p:cNvSpPr/>
          <p:nvPr/>
        </p:nvSpPr>
        <p:spPr>
          <a:xfrm rot="8243320">
            <a:off x="7926535" y="1520306"/>
            <a:ext cx="356849" cy="290788"/>
          </a:xfrm>
          <a:prstGeom prst="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27" name="Arrow: Left-Right 1026">
            <a:extLst>
              <a:ext uri="{FF2B5EF4-FFF2-40B4-BE49-F238E27FC236}">
                <a16:creationId xmlns:a16="http://schemas.microsoft.com/office/drawing/2014/main" id="{BA9CED8E-F56B-E2FB-6652-B7B74EFC0BE3}"/>
              </a:ext>
            </a:extLst>
          </p:cNvPr>
          <p:cNvSpPr/>
          <p:nvPr/>
        </p:nvSpPr>
        <p:spPr>
          <a:xfrm>
            <a:off x="8631803" y="2322250"/>
            <a:ext cx="859422" cy="338554"/>
          </a:xfrm>
          <a:prstGeom prst="lef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0" name="TextBox 1029">
            <a:extLst>
              <a:ext uri="{FF2B5EF4-FFF2-40B4-BE49-F238E27FC236}">
                <a16:creationId xmlns:a16="http://schemas.microsoft.com/office/drawing/2014/main" id="{6376A950-0E12-47F1-2855-92301923474F}"/>
              </a:ext>
            </a:extLst>
          </p:cNvPr>
          <p:cNvSpPr txBox="1"/>
          <p:nvPr/>
        </p:nvSpPr>
        <p:spPr>
          <a:xfrm>
            <a:off x="7956642" y="2807309"/>
            <a:ext cx="3825549"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Population structure</a:t>
            </a:r>
          </a:p>
          <a:p>
            <a:r>
              <a:rPr lang="en-IN" dirty="0">
                <a:latin typeface="Times New Roman" panose="02020603050405020304" pitchFamily="18" charset="0"/>
                <a:cs typeface="Times New Roman" panose="02020603050405020304" pitchFamily="18" charset="0"/>
              </a:rPr>
              <a:t>Cell types??</a:t>
            </a:r>
          </a:p>
          <a:p>
            <a:r>
              <a:rPr lang="en-IN" dirty="0">
                <a:latin typeface="Times New Roman" panose="02020603050405020304" pitchFamily="18" charset="0"/>
                <a:cs typeface="Times New Roman" panose="02020603050405020304" pitchFamily="18" charset="0"/>
              </a:rPr>
              <a:t>What defines the transcriptional state?</a:t>
            </a:r>
          </a:p>
        </p:txBody>
      </p:sp>
      <p:sp>
        <p:nvSpPr>
          <p:cNvPr id="1032" name="TextBox 1031">
            <a:extLst>
              <a:ext uri="{FF2B5EF4-FFF2-40B4-BE49-F238E27FC236}">
                <a16:creationId xmlns:a16="http://schemas.microsoft.com/office/drawing/2014/main" id="{F6966352-E49B-F3C2-A290-7F353A5789BD}"/>
              </a:ext>
            </a:extLst>
          </p:cNvPr>
          <p:cNvSpPr txBox="1"/>
          <p:nvPr/>
        </p:nvSpPr>
        <p:spPr>
          <a:xfrm>
            <a:off x="694519" y="2106875"/>
            <a:ext cx="1646283" cy="369332"/>
          </a:xfrm>
          <a:prstGeom prst="rect">
            <a:avLst/>
          </a:prstGeom>
          <a:noFill/>
        </p:spPr>
        <p:txBody>
          <a:bodyPr wrap="square" rtlCol="0">
            <a:spAutoFit/>
          </a:bodyPr>
          <a:lstStyle/>
          <a:p>
            <a:r>
              <a:rPr lang="en-IN" b="1" dirty="0">
                <a:solidFill>
                  <a:srgbClr val="C00000"/>
                </a:solidFill>
                <a:latin typeface="Times New Roman" panose="02020603050405020304" pitchFamily="18" charset="0"/>
                <a:cs typeface="Times New Roman" panose="02020603050405020304" pitchFamily="18" charset="0"/>
              </a:rPr>
              <a:t>Metagenomics</a:t>
            </a:r>
          </a:p>
        </p:txBody>
      </p:sp>
      <p:sp>
        <p:nvSpPr>
          <p:cNvPr id="1034" name="Arrow: Curved Right 1033">
            <a:extLst>
              <a:ext uri="{FF2B5EF4-FFF2-40B4-BE49-F238E27FC236}">
                <a16:creationId xmlns:a16="http://schemas.microsoft.com/office/drawing/2014/main" id="{E24F5103-7824-3200-B92E-0D0E17416858}"/>
              </a:ext>
            </a:extLst>
          </p:cNvPr>
          <p:cNvSpPr/>
          <p:nvPr/>
        </p:nvSpPr>
        <p:spPr>
          <a:xfrm rot="2624875">
            <a:off x="4256878" y="2057678"/>
            <a:ext cx="539102" cy="1729816"/>
          </a:xfrm>
          <a:prstGeom prst="curved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038" name="Arrow: Curved Right 1037">
            <a:extLst>
              <a:ext uri="{FF2B5EF4-FFF2-40B4-BE49-F238E27FC236}">
                <a16:creationId xmlns:a16="http://schemas.microsoft.com/office/drawing/2014/main" id="{F056A5DA-D125-98BD-6F1B-D548C7451476}"/>
              </a:ext>
            </a:extLst>
          </p:cNvPr>
          <p:cNvSpPr/>
          <p:nvPr/>
        </p:nvSpPr>
        <p:spPr>
          <a:xfrm rot="13609298">
            <a:off x="5173675" y="2598553"/>
            <a:ext cx="525560" cy="1712912"/>
          </a:xfrm>
          <a:prstGeom prst="curvedRightArrow">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39" name="TextBox 1038">
            <a:extLst>
              <a:ext uri="{FF2B5EF4-FFF2-40B4-BE49-F238E27FC236}">
                <a16:creationId xmlns:a16="http://schemas.microsoft.com/office/drawing/2014/main" id="{1E1F2733-3E39-FED2-CEC9-60C710FCD259}"/>
              </a:ext>
            </a:extLst>
          </p:cNvPr>
          <p:cNvSpPr txBox="1"/>
          <p:nvPr/>
        </p:nvSpPr>
        <p:spPr>
          <a:xfrm>
            <a:off x="4184874" y="2909854"/>
            <a:ext cx="2102030"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Gut-Microbiome crosstalk</a:t>
            </a:r>
          </a:p>
        </p:txBody>
      </p:sp>
      <p:pic>
        <p:nvPicPr>
          <p:cNvPr id="6" name="Picture 5">
            <a:extLst>
              <a:ext uri="{FF2B5EF4-FFF2-40B4-BE49-F238E27FC236}">
                <a16:creationId xmlns:a16="http://schemas.microsoft.com/office/drawing/2014/main" id="{8D7C4385-FEB3-9F32-9B8F-373BA55CB711}"/>
              </a:ext>
            </a:extLst>
          </p:cNvPr>
          <p:cNvPicPr>
            <a:picLocks noChangeAspect="1"/>
          </p:cNvPicPr>
          <p:nvPr/>
        </p:nvPicPr>
        <p:blipFill>
          <a:blip r:embed="rId21"/>
          <a:stretch>
            <a:fillRect/>
          </a:stretch>
        </p:blipFill>
        <p:spPr>
          <a:xfrm>
            <a:off x="8361799" y="261751"/>
            <a:ext cx="1213649" cy="1695717"/>
          </a:xfrm>
          <a:prstGeom prst="rect">
            <a:avLst/>
          </a:prstGeom>
        </p:spPr>
      </p:pic>
      <p:sp>
        <p:nvSpPr>
          <p:cNvPr id="11" name="TextBox 10">
            <a:extLst>
              <a:ext uri="{FF2B5EF4-FFF2-40B4-BE49-F238E27FC236}">
                <a16:creationId xmlns:a16="http://schemas.microsoft.com/office/drawing/2014/main" id="{DF88AF41-EF85-D623-AB6F-42CF303C5CF0}"/>
              </a:ext>
            </a:extLst>
          </p:cNvPr>
          <p:cNvSpPr txBox="1"/>
          <p:nvPr/>
        </p:nvSpPr>
        <p:spPr>
          <a:xfrm>
            <a:off x="3847911" y="5987629"/>
            <a:ext cx="1646283" cy="369332"/>
          </a:xfrm>
          <a:prstGeom prst="rect">
            <a:avLst/>
          </a:prstGeom>
          <a:noFill/>
        </p:spPr>
        <p:txBody>
          <a:bodyPr wrap="square" rtlCol="0">
            <a:spAutoFit/>
          </a:bodyPr>
          <a:lstStyle/>
          <a:p>
            <a:r>
              <a:rPr lang="en-IN" b="1" dirty="0">
                <a:solidFill>
                  <a:srgbClr val="C00000"/>
                </a:solidFill>
                <a:latin typeface="Times New Roman" panose="02020603050405020304" pitchFamily="18" charset="0"/>
                <a:cs typeface="Times New Roman" panose="02020603050405020304" pitchFamily="18" charset="0"/>
              </a:rPr>
              <a:t>Metabolomics</a:t>
            </a:r>
          </a:p>
        </p:txBody>
      </p:sp>
      <p:sp>
        <p:nvSpPr>
          <p:cNvPr id="12" name="TextBox 11">
            <a:extLst>
              <a:ext uri="{FF2B5EF4-FFF2-40B4-BE49-F238E27FC236}">
                <a16:creationId xmlns:a16="http://schemas.microsoft.com/office/drawing/2014/main" id="{8BFC17CB-78F5-CE26-1889-5E4275E9326F}"/>
              </a:ext>
            </a:extLst>
          </p:cNvPr>
          <p:cNvSpPr txBox="1"/>
          <p:nvPr/>
        </p:nvSpPr>
        <p:spPr>
          <a:xfrm>
            <a:off x="8268300" y="1928636"/>
            <a:ext cx="1646283" cy="369332"/>
          </a:xfrm>
          <a:prstGeom prst="rect">
            <a:avLst/>
          </a:prstGeom>
          <a:noFill/>
        </p:spPr>
        <p:txBody>
          <a:bodyPr wrap="square" rtlCol="0">
            <a:spAutoFit/>
          </a:bodyPr>
          <a:lstStyle/>
          <a:p>
            <a:pPr algn="ctr"/>
            <a:r>
              <a:rPr lang="en-IN" b="1" dirty="0">
                <a:solidFill>
                  <a:srgbClr val="C00000"/>
                </a:solidFill>
                <a:latin typeface="Times New Roman" panose="02020603050405020304" pitchFamily="18" charset="0"/>
                <a:cs typeface="Times New Roman" panose="02020603050405020304" pitchFamily="18" charset="0"/>
              </a:rPr>
              <a:t>scRNA-Seq</a:t>
            </a:r>
          </a:p>
        </p:txBody>
      </p:sp>
      <p:sp>
        <p:nvSpPr>
          <p:cNvPr id="15" name="Rectangle: Rounded Corners 14">
            <a:extLst>
              <a:ext uri="{FF2B5EF4-FFF2-40B4-BE49-F238E27FC236}">
                <a16:creationId xmlns:a16="http://schemas.microsoft.com/office/drawing/2014/main" id="{6DF82488-0323-8E9C-EDAB-E11714B9E752}"/>
              </a:ext>
            </a:extLst>
          </p:cNvPr>
          <p:cNvSpPr/>
          <p:nvPr/>
        </p:nvSpPr>
        <p:spPr>
          <a:xfrm rot="16710367">
            <a:off x="1858605" y="2959091"/>
            <a:ext cx="366399" cy="1494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0CBB60D3-F4F1-9480-0962-C039C105C577}"/>
              </a:ext>
            </a:extLst>
          </p:cNvPr>
          <p:cNvSpPr/>
          <p:nvPr/>
        </p:nvSpPr>
        <p:spPr>
          <a:xfrm rot="1096011">
            <a:off x="2271138" y="2772054"/>
            <a:ext cx="327816" cy="1537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13990B00-A749-0A39-8E2E-3CEA4B3BCB82}"/>
              </a:ext>
            </a:extLst>
          </p:cNvPr>
          <p:cNvSpPr/>
          <p:nvPr/>
        </p:nvSpPr>
        <p:spPr>
          <a:xfrm>
            <a:off x="2241343" y="3040927"/>
            <a:ext cx="304800" cy="22397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1D90B07C-5493-6801-907C-D0B78769C3BC}"/>
              </a:ext>
            </a:extLst>
          </p:cNvPr>
          <p:cNvSpPr/>
          <p:nvPr/>
        </p:nvSpPr>
        <p:spPr>
          <a:xfrm>
            <a:off x="2677850" y="2909853"/>
            <a:ext cx="315510" cy="29772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0" name="Oval 1039">
            <a:extLst>
              <a:ext uri="{FF2B5EF4-FFF2-40B4-BE49-F238E27FC236}">
                <a16:creationId xmlns:a16="http://schemas.microsoft.com/office/drawing/2014/main" id="{01F6EFEE-FD6A-E558-CFE1-119F3822B435}"/>
              </a:ext>
            </a:extLst>
          </p:cNvPr>
          <p:cNvSpPr/>
          <p:nvPr/>
        </p:nvSpPr>
        <p:spPr>
          <a:xfrm>
            <a:off x="2073854" y="3281154"/>
            <a:ext cx="152161" cy="36890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1" name="TextBox 1040">
            <a:extLst>
              <a:ext uri="{FF2B5EF4-FFF2-40B4-BE49-F238E27FC236}">
                <a16:creationId xmlns:a16="http://schemas.microsoft.com/office/drawing/2014/main" id="{E1D73EA6-9887-FA18-E1A6-3D68E409AD65}"/>
              </a:ext>
            </a:extLst>
          </p:cNvPr>
          <p:cNvSpPr txBox="1"/>
          <p:nvPr/>
        </p:nvSpPr>
        <p:spPr>
          <a:xfrm>
            <a:off x="574635" y="2819777"/>
            <a:ext cx="1320099" cy="646331"/>
          </a:xfrm>
          <a:prstGeom prst="rect">
            <a:avLst/>
          </a:prstGeom>
          <a:noFill/>
        </p:spPr>
        <p:txBody>
          <a:bodyPr wrap="square" rtlCol="0">
            <a:spAutoFit/>
          </a:bodyPr>
          <a:lstStyle/>
          <a:p>
            <a:r>
              <a:rPr lang="en-IN" dirty="0" err="1">
                <a:latin typeface="Times New Roman" panose="02020603050405020304" pitchFamily="18" charset="0"/>
                <a:cs typeface="Times New Roman" panose="02020603050405020304" pitchFamily="18" charset="0"/>
              </a:rPr>
              <a:t>MicrobiomeChanges</a:t>
            </a:r>
            <a:r>
              <a:rPr lang="en-IN" dirty="0">
                <a:latin typeface="Times New Roman" panose="02020603050405020304" pitchFamily="18" charset="0"/>
                <a:cs typeface="Times New Roman" panose="02020603050405020304" pitchFamily="18" charset="0"/>
              </a:rPr>
              <a:t>?</a:t>
            </a:r>
          </a:p>
        </p:txBody>
      </p:sp>
      <p:sp>
        <p:nvSpPr>
          <p:cNvPr id="1042" name="Title 1">
            <a:extLst>
              <a:ext uri="{FF2B5EF4-FFF2-40B4-BE49-F238E27FC236}">
                <a16:creationId xmlns:a16="http://schemas.microsoft.com/office/drawing/2014/main" id="{A6F02EF4-8345-80EB-6902-B3B03E45860A}"/>
              </a:ext>
            </a:extLst>
          </p:cNvPr>
          <p:cNvSpPr txBox="1">
            <a:spLocks/>
          </p:cNvSpPr>
          <p:nvPr/>
        </p:nvSpPr>
        <p:spPr>
          <a:xfrm>
            <a:off x="838200" y="-65988"/>
            <a:ext cx="10515600" cy="6635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32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2D24EE00-A5A7-6A3C-D4C6-9BCB1445EEAF}"/>
              </a:ext>
            </a:extLst>
          </p:cNvPr>
          <p:cNvSpPr>
            <a:spLocks noGrp="1"/>
          </p:cNvSpPr>
          <p:nvPr>
            <p:ph type="title"/>
          </p:nvPr>
        </p:nvSpPr>
        <p:spPr>
          <a:xfrm>
            <a:off x="838200" y="365126"/>
            <a:ext cx="10515600" cy="792556"/>
          </a:xfrm>
        </p:spPr>
        <p:txBody>
          <a:bodyPr>
            <a:normAutofit/>
          </a:bodyPr>
          <a:lstStyle/>
          <a:p>
            <a:pPr algn="ctr"/>
            <a:r>
              <a:rPr lang="en-IN" sz="2800" dirty="0">
                <a:latin typeface="Times New Roman" panose="02020603050405020304" pitchFamily="18" charset="0"/>
                <a:cs typeface="Times New Roman" panose="02020603050405020304" pitchFamily="18" charset="0"/>
              </a:rPr>
              <a:t>What I am interested in?</a:t>
            </a:r>
          </a:p>
        </p:txBody>
      </p:sp>
    </p:spTree>
    <p:extLst>
      <p:ext uri="{BB962C8B-B14F-4D97-AF65-F5344CB8AC3E}">
        <p14:creationId xmlns:p14="http://schemas.microsoft.com/office/powerpoint/2010/main" val="147888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2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2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3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1038"/>
                                        </p:tgtEl>
                                        <p:attrNameLst>
                                          <p:attrName>style.visibility</p:attrName>
                                        </p:attrNameLst>
                                      </p:cBhvr>
                                      <p:to>
                                        <p:strVal val="visible"/>
                                      </p:to>
                                    </p:set>
                                    <p:animEffect transition="in" filter="barn(inVertical)">
                                      <p:cBhvr>
                                        <p:cTn id="87" dur="500"/>
                                        <p:tgtEl>
                                          <p:spTgt spid="1038"/>
                                        </p:tgtEl>
                                      </p:cBhvr>
                                    </p:animEffect>
                                  </p:childTnLst>
                                </p:cTn>
                              </p:par>
                              <p:par>
                                <p:cTn id="88" presetID="16" presetClass="entr" presetSubtype="21" fill="hold" grpId="0" nodeType="withEffect">
                                  <p:stCondLst>
                                    <p:cond delay="0"/>
                                  </p:stCondLst>
                                  <p:childTnLst>
                                    <p:set>
                                      <p:cBhvr>
                                        <p:cTn id="89" dur="1" fill="hold">
                                          <p:stCondLst>
                                            <p:cond delay="0"/>
                                          </p:stCondLst>
                                        </p:cTn>
                                        <p:tgtEl>
                                          <p:spTgt spid="1039"/>
                                        </p:tgtEl>
                                        <p:attrNameLst>
                                          <p:attrName>style.visibility</p:attrName>
                                        </p:attrNameLst>
                                      </p:cBhvr>
                                      <p:to>
                                        <p:strVal val="visible"/>
                                      </p:to>
                                    </p:set>
                                    <p:animEffect transition="in" filter="barn(inVertical)">
                                      <p:cBhvr>
                                        <p:cTn id="90" dur="500"/>
                                        <p:tgtEl>
                                          <p:spTgt spid="1039"/>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1034"/>
                                        </p:tgtEl>
                                        <p:attrNameLst>
                                          <p:attrName>style.visibility</p:attrName>
                                        </p:attrNameLst>
                                      </p:cBhvr>
                                      <p:to>
                                        <p:strVal val="visible"/>
                                      </p:to>
                                    </p:set>
                                    <p:animEffect transition="in" filter="barn(inVertical)">
                                      <p:cBhvr>
                                        <p:cTn id="93"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2" grpId="0" animBg="1"/>
      <p:bldP spid="63" grpId="0"/>
      <p:bldP spid="1036" grpId="0"/>
      <p:bldP spid="1037" grpId="0" animBg="1"/>
      <p:bldP spid="3" grpId="0"/>
      <p:bldP spid="4" grpId="0" animBg="1"/>
      <p:bldP spid="24" grpId="0" animBg="1"/>
      <p:bldP spid="1024" grpId="0" animBg="1"/>
      <p:bldP spid="1027" grpId="0" animBg="1"/>
      <p:bldP spid="1030" grpId="0"/>
      <p:bldP spid="1032" grpId="0"/>
      <p:bldP spid="1034" grpId="0" animBg="1"/>
      <p:bldP spid="1038" grpId="0" animBg="1"/>
      <p:bldP spid="1039" grpId="0"/>
      <p:bldP spid="11" grpId="0"/>
      <p:bldP spid="12" grpId="0"/>
      <p:bldP spid="15" grpId="0" animBg="1"/>
      <p:bldP spid="16" grpId="0" animBg="1"/>
      <p:bldP spid="17" grpId="0" animBg="1"/>
      <p:bldP spid="21" grpId="0" animBg="1"/>
      <p:bldP spid="1040" grpId="0" animBg="1"/>
      <p:bldP spid="10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B140F3-F53A-357B-E29E-818A190B6272}"/>
              </a:ext>
            </a:extLst>
          </p:cNvPr>
          <p:cNvPicPr>
            <a:picLocks noChangeAspect="1"/>
          </p:cNvPicPr>
          <p:nvPr/>
        </p:nvPicPr>
        <p:blipFill>
          <a:blip r:embed="rId2"/>
          <a:stretch>
            <a:fillRect/>
          </a:stretch>
        </p:blipFill>
        <p:spPr>
          <a:xfrm>
            <a:off x="227835" y="87923"/>
            <a:ext cx="6150305" cy="1538654"/>
          </a:xfrm>
          <a:prstGeom prst="rect">
            <a:avLst/>
          </a:prstGeom>
        </p:spPr>
      </p:pic>
      <p:pic>
        <p:nvPicPr>
          <p:cNvPr id="5" name="Picture 4">
            <a:extLst>
              <a:ext uri="{FF2B5EF4-FFF2-40B4-BE49-F238E27FC236}">
                <a16:creationId xmlns:a16="http://schemas.microsoft.com/office/drawing/2014/main" id="{08E5EA70-7F7D-878D-ADBA-A7FA195C9AD5}"/>
              </a:ext>
            </a:extLst>
          </p:cNvPr>
          <p:cNvPicPr>
            <a:picLocks noChangeAspect="1"/>
          </p:cNvPicPr>
          <p:nvPr/>
        </p:nvPicPr>
        <p:blipFill>
          <a:blip r:embed="rId3"/>
          <a:stretch>
            <a:fillRect/>
          </a:stretch>
        </p:blipFill>
        <p:spPr>
          <a:xfrm>
            <a:off x="6378140" y="1235058"/>
            <a:ext cx="5655940" cy="5622942"/>
          </a:xfrm>
          <a:prstGeom prst="rect">
            <a:avLst/>
          </a:prstGeom>
        </p:spPr>
      </p:pic>
      <p:pic>
        <p:nvPicPr>
          <p:cNvPr id="10" name="Picture 9">
            <a:extLst>
              <a:ext uri="{FF2B5EF4-FFF2-40B4-BE49-F238E27FC236}">
                <a16:creationId xmlns:a16="http://schemas.microsoft.com/office/drawing/2014/main" id="{6178B6F1-9C65-CE30-50D7-35FCA38AE68E}"/>
              </a:ext>
            </a:extLst>
          </p:cNvPr>
          <p:cNvPicPr>
            <a:picLocks noChangeAspect="1"/>
          </p:cNvPicPr>
          <p:nvPr/>
        </p:nvPicPr>
        <p:blipFill>
          <a:blip r:embed="rId4"/>
          <a:stretch>
            <a:fillRect/>
          </a:stretch>
        </p:blipFill>
        <p:spPr>
          <a:xfrm>
            <a:off x="0" y="2018479"/>
            <a:ext cx="4467257" cy="4751598"/>
          </a:xfrm>
          <a:prstGeom prst="rect">
            <a:avLst/>
          </a:prstGeom>
        </p:spPr>
      </p:pic>
    </p:spTree>
    <p:extLst>
      <p:ext uri="{BB962C8B-B14F-4D97-AF65-F5344CB8AC3E}">
        <p14:creationId xmlns:p14="http://schemas.microsoft.com/office/powerpoint/2010/main" val="1323142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959299C-48F0-4BAC-FD04-4C50434FB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9337"/>
            <a:ext cx="12192000" cy="613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745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F0A0B2-3C66-D4B3-A980-DD8A364C07F7}"/>
              </a:ext>
            </a:extLst>
          </p:cNvPr>
          <p:cNvSpPr txBox="1"/>
          <p:nvPr/>
        </p:nvSpPr>
        <p:spPr>
          <a:xfrm>
            <a:off x="1167467" y="1786855"/>
            <a:ext cx="9857065" cy="923330"/>
          </a:xfrm>
          <a:prstGeom prst="rect">
            <a:avLst/>
          </a:prstGeom>
          <a:noFill/>
        </p:spPr>
        <p:txBody>
          <a:bodyPr wrap="square" rtlCol="0">
            <a:spAutoFit/>
          </a:bodyPr>
          <a:lstStyle/>
          <a:p>
            <a:r>
              <a:rPr lang="en-US" b="0" i="0" dirty="0">
                <a:solidFill>
                  <a:srgbClr val="212121"/>
                </a:solidFill>
                <a:effectLst/>
                <a:latin typeface="Cambria" panose="02040503050406030204" pitchFamily="18" charset="0"/>
              </a:rPr>
              <a:t> ”Interesting data comes from study conducted that in 2007 to 2016, 2006 to 2015 or 2005 to 2014, depending on the data’s availability, colon cancer incidence increased in 10 of 36 countries analyzed (all in Asia or Europe); </a:t>
            </a:r>
            <a:r>
              <a:rPr lang="en-US" b="1" i="0" dirty="0">
                <a:solidFill>
                  <a:srgbClr val="C00000"/>
                </a:solidFill>
                <a:effectLst/>
                <a:latin typeface="Cambria" panose="02040503050406030204" pitchFamily="18" charset="0"/>
              </a:rPr>
              <a:t>India</a:t>
            </a:r>
            <a:r>
              <a:rPr lang="en-US" b="0" i="0" dirty="0">
                <a:solidFill>
                  <a:srgbClr val="212121"/>
                </a:solidFill>
                <a:effectLst/>
                <a:latin typeface="Cambria" panose="02040503050406030204" pitchFamily="18" charset="0"/>
              </a:rPr>
              <a:t> had the most significant increase, followed by </a:t>
            </a:r>
            <a:r>
              <a:rPr lang="en-US" b="1" i="0" dirty="0">
                <a:solidFill>
                  <a:srgbClr val="C00000"/>
                </a:solidFill>
                <a:effectLst/>
                <a:latin typeface="Cambria" panose="02040503050406030204" pitchFamily="18" charset="0"/>
              </a:rPr>
              <a:t>Poland</a:t>
            </a:r>
            <a:r>
              <a:rPr lang="en-US" b="0" i="0" dirty="0">
                <a:solidFill>
                  <a:srgbClr val="212121"/>
                </a:solidFill>
                <a:effectLst/>
                <a:latin typeface="Cambria" panose="02040503050406030204" pitchFamily="18" charset="0"/>
              </a:rPr>
              <a:t>.”</a:t>
            </a:r>
            <a:endParaRPr lang="en-IN" dirty="0"/>
          </a:p>
        </p:txBody>
      </p:sp>
      <p:sp>
        <p:nvSpPr>
          <p:cNvPr id="4" name="TextBox 3">
            <a:extLst>
              <a:ext uri="{FF2B5EF4-FFF2-40B4-BE49-F238E27FC236}">
                <a16:creationId xmlns:a16="http://schemas.microsoft.com/office/drawing/2014/main" id="{80A587DA-C2BD-2A61-5A9F-D00877425E48}"/>
              </a:ext>
            </a:extLst>
          </p:cNvPr>
          <p:cNvSpPr txBox="1"/>
          <p:nvPr/>
        </p:nvSpPr>
        <p:spPr>
          <a:xfrm>
            <a:off x="6333690" y="2818430"/>
            <a:ext cx="5444454" cy="261610"/>
          </a:xfrm>
          <a:prstGeom prst="rect">
            <a:avLst/>
          </a:prstGeom>
          <a:noFill/>
        </p:spPr>
        <p:txBody>
          <a:bodyPr wrap="square">
            <a:spAutoFit/>
          </a:bodyPr>
          <a:lstStyle/>
          <a:p>
            <a:r>
              <a:rPr lang="en-IN" sz="1100" b="0" i="0" dirty="0">
                <a:solidFill>
                  <a:srgbClr val="303030"/>
                </a:solidFill>
                <a:effectLst/>
                <a:latin typeface="Times New Roman" panose="02020603050405020304" pitchFamily="18" charset="0"/>
                <a:cs typeface="Times New Roman" panose="02020603050405020304" pitchFamily="18" charset="0"/>
              </a:rPr>
              <a:t>Arnold M., et al. Global patterns and trends in colorectal cancer incidence and mortality. </a:t>
            </a:r>
            <a:r>
              <a:rPr lang="en-IN" sz="1100" b="0" i="1" dirty="0">
                <a:solidFill>
                  <a:srgbClr val="303030"/>
                </a:solidFill>
                <a:effectLst/>
                <a:latin typeface="Times New Roman" panose="02020603050405020304" pitchFamily="18" charset="0"/>
                <a:cs typeface="Times New Roman" panose="02020603050405020304" pitchFamily="18" charset="0"/>
              </a:rPr>
              <a:t>Gut</a:t>
            </a:r>
            <a:endParaRPr lang="en-I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1782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3DD6B57-BC82-99D0-2513-80F997555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4225"/>
            <a:ext cx="12192000" cy="5289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E25F774-D4BA-0E9E-5E72-3E084CCE8272}"/>
              </a:ext>
            </a:extLst>
          </p:cNvPr>
          <p:cNvSpPr txBox="1"/>
          <p:nvPr/>
        </p:nvSpPr>
        <p:spPr>
          <a:xfrm>
            <a:off x="0" y="6581001"/>
            <a:ext cx="5419288" cy="276999"/>
          </a:xfrm>
          <a:prstGeom prst="rect">
            <a:avLst/>
          </a:prstGeom>
          <a:noFill/>
        </p:spPr>
        <p:txBody>
          <a:bodyPr wrap="square" rtlCol="0">
            <a:spAutoFit/>
          </a:bodyPr>
          <a:lstStyle/>
          <a:p>
            <a:r>
              <a:rPr lang="en-IN" sz="1200" b="1" dirty="0">
                <a:latin typeface="Times New Roman" panose="02020603050405020304" pitchFamily="18" charset="0"/>
                <a:cs typeface="Times New Roman" panose="02020603050405020304" pitchFamily="18" charset="0"/>
              </a:rPr>
              <a:t>A. Melina; Global Burden of 5 Major Types of Gastrointestinal Cancer; 2018</a:t>
            </a:r>
          </a:p>
        </p:txBody>
      </p:sp>
    </p:spTree>
    <p:extLst>
      <p:ext uri="{BB962C8B-B14F-4D97-AF65-F5344CB8AC3E}">
        <p14:creationId xmlns:p14="http://schemas.microsoft.com/office/powerpoint/2010/main" val="1655452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FB505DD-7258-01C4-9270-E75AC90F1314}"/>
              </a:ext>
            </a:extLst>
          </p:cNvPr>
          <p:cNvGrpSpPr/>
          <p:nvPr/>
        </p:nvGrpSpPr>
        <p:grpSpPr>
          <a:xfrm>
            <a:off x="3154958" y="706504"/>
            <a:ext cx="6190377" cy="6151496"/>
            <a:chOff x="4883091" y="305135"/>
            <a:chExt cx="6190377" cy="6151496"/>
          </a:xfrm>
        </p:grpSpPr>
        <p:sp>
          <p:nvSpPr>
            <p:cNvPr id="11" name="Oval 10">
              <a:extLst>
                <a:ext uri="{FF2B5EF4-FFF2-40B4-BE49-F238E27FC236}">
                  <a16:creationId xmlns:a16="http://schemas.microsoft.com/office/drawing/2014/main" id="{FAA624B3-2B29-9C10-AA47-92771878B813}"/>
                </a:ext>
              </a:extLst>
            </p:cNvPr>
            <p:cNvSpPr/>
            <p:nvPr/>
          </p:nvSpPr>
          <p:spPr>
            <a:xfrm rot="16200000">
              <a:off x="6273916" y="3817943"/>
              <a:ext cx="3445080" cy="1832296"/>
            </a:xfrm>
            <a:prstGeom prst="ellipse">
              <a:avLst/>
            </a:prstGeom>
            <a:solidFill>
              <a:schemeClr val="accent6">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92E59678-921B-3881-549A-DB31E7C7BA77}"/>
                </a:ext>
              </a:extLst>
            </p:cNvPr>
            <p:cNvSpPr/>
            <p:nvPr/>
          </p:nvSpPr>
          <p:spPr>
            <a:xfrm>
              <a:off x="7628388" y="2512852"/>
              <a:ext cx="3445080" cy="1832296"/>
            </a:xfrm>
            <a:prstGeom prst="ellipse">
              <a:avLst/>
            </a:prstGeom>
            <a:solidFill>
              <a:srgbClr val="4472C4">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99BE96A-5D06-40EA-EEF8-908D51B64B9C}"/>
                </a:ext>
              </a:extLst>
            </p:cNvPr>
            <p:cNvSpPr txBox="1"/>
            <p:nvPr/>
          </p:nvSpPr>
          <p:spPr>
            <a:xfrm>
              <a:off x="6945734" y="1441991"/>
              <a:ext cx="2172749"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IMMUNOLOGY</a:t>
              </a:r>
            </a:p>
          </p:txBody>
        </p:sp>
        <p:sp>
          <p:nvSpPr>
            <p:cNvPr id="8" name="TextBox 7">
              <a:extLst>
                <a:ext uri="{FF2B5EF4-FFF2-40B4-BE49-F238E27FC236}">
                  <a16:creationId xmlns:a16="http://schemas.microsoft.com/office/drawing/2014/main" id="{81465D3E-7107-9528-771D-FD0FA673E4ED}"/>
                </a:ext>
              </a:extLst>
            </p:cNvPr>
            <p:cNvSpPr txBox="1"/>
            <p:nvPr/>
          </p:nvSpPr>
          <p:spPr>
            <a:xfrm>
              <a:off x="6910081" y="4583089"/>
              <a:ext cx="2172749" cy="738664"/>
            </a:xfrm>
            <a:prstGeom prst="rect">
              <a:avLst/>
            </a:prstGeom>
            <a:noFill/>
          </p:spPr>
          <p:txBody>
            <a:bodyPr wrap="square" rtlCol="0">
              <a:spAutoFit/>
            </a:bodyPr>
            <a:lstStyle/>
            <a:p>
              <a:pPr algn="ctr"/>
              <a:r>
                <a:rPr lang="en-IN" sz="1400" b="1" dirty="0">
                  <a:latin typeface="Times New Roman" panose="02020603050405020304" pitchFamily="18" charset="0"/>
                  <a:cs typeface="Times New Roman" panose="02020603050405020304" pitchFamily="18" charset="0"/>
                </a:rPr>
                <a:t>OMICS (</a:t>
              </a:r>
              <a:r>
                <a:rPr lang="en-IN" sz="1400" b="1" dirty="0" err="1">
                  <a:latin typeface="Times New Roman" panose="02020603050405020304" pitchFamily="18" charset="0"/>
                  <a:cs typeface="Times New Roman" panose="02020603050405020304" pitchFamily="18" charset="0"/>
                </a:rPr>
                <a:t>scRNA-seq</a:t>
              </a:r>
              <a:r>
                <a:rPr lang="en-IN" sz="1400" b="1" dirty="0">
                  <a:latin typeface="Times New Roman" panose="02020603050405020304" pitchFamily="18" charset="0"/>
                  <a:cs typeface="Times New Roman" panose="02020603050405020304" pitchFamily="18" charset="0"/>
                </a:rPr>
                <a:t> + Metagenomics + Metabolomics)</a:t>
              </a:r>
            </a:p>
          </p:txBody>
        </p:sp>
        <p:sp>
          <p:nvSpPr>
            <p:cNvPr id="9" name="Oval 8">
              <a:extLst>
                <a:ext uri="{FF2B5EF4-FFF2-40B4-BE49-F238E27FC236}">
                  <a16:creationId xmlns:a16="http://schemas.microsoft.com/office/drawing/2014/main" id="{AA92E79B-89A7-0762-35AA-FD0948E34132}"/>
                </a:ext>
              </a:extLst>
            </p:cNvPr>
            <p:cNvSpPr/>
            <p:nvPr/>
          </p:nvSpPr>
          <p:spPr>
            <a:xfrm>
              <a:off x="4883091" y="2499462"/>
              <a:ext cx="3445080" cy="1832296"/>
            </a:xfrm>
            <a:prstGeom prst="ellipse">
              <a:avLst/>
            </a:prstGeom>
            <a:solidFill>
              <a:srgbClr val="C000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2B000908-F293-DB36-D265-1EAF02440C43}"/>
                </a:ext>
              </a:extLst>
            </p:cNvPr>
            <p:cNvSpPr/>
            <p:nvPr/>
          </p:nvSpPr>
          <p:spPr>
            <a:xfrm rot="16200000">
              <a:off x="6273916" y="1111527"/>
              <a:ext cx="3445080" cy="1832296"/>
            </a:xfrm>
            <a:prstGeom prst="ellipse">
              <a:avLst/>
            </a:prstGeom>
            <a:solidFill>
              <a:srgbClr val="FA9ADF">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latin typeface="Times New Roman" panose="02020603050405020304" pitchFamily="18" charset="0"/>
                <a:cs typeface="Times New Roman" panose="02020603050405020304" pitchFamily="18" charset="0"/>
              </a:endParaRPr>
            </a:p>
          </p:txBody>
        </p:sp>
      </p:grpSp>
      <p:sp>
        <p:nvSpPr>
          <p:cNvPr id="13" name="TextBox 12">
            <a:extLst>
              <a:ext uri="{FF2B5EF4-FFF2-40B4-BE49-F238E27FC236}">
                <a16:creationId xmlns:a16="http://schemas.microsoft.com/office/drawing/2014/main" id="{34F33236-2932-78E2-1976-9339FC63EE7A}"/>
              </a:ext>
            </a:extLst>
          </p:cNvPr>
          <p:cNvSpPr txBox="1"/>
          <p:nvPr/>
        </p:nvSpPr>
        <p:spPr>
          <a:xfrm>
            <a:off x="6646176" y="3628363"/>
            <a:ext cx="2172749"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Microbiome</a:t>
            </a:r>
          </a:p>
        </p:txBody>
      </p:sp>
      <p:sp>
        <p:nvSpPr>
          <p:cNvPr id="14" name="TextBox 13">
            <a:extLst>
              <a:ext uri="{FF2B5EF4-FFF2-40B4-BE49-F238E27FC236}">
                <a16:creationId xmlns:a16="http://schemas.microsoft.com/office/drawing/2014/main" id="{BAFA5FE9-0FC8-B53C-4662-6FD123A2057A}"/>
              </a:ext>
            </a:extLst>
          </p:cNvPr>
          <p:cNvSpPr txBox="1"/>
          <p:nvPr/>
        </p:nvSpPr>
        <p:spPr>
          <a:xfrm>
            <a:off x="3604120" y="3626048"/>
            <a:ext cx="2172749"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Cancer Biology</a:t>
            </a:r>
          </a:p>
        </p:txBody>
      </p:sp>
      <p:sp>
        <p:nvSpPr>
          <p:cNvPr id="18" name="TextBox 17">
            <a:extLst>
              <a:ext uri="{FF2B5EF4-FFF2-40B4-BE49-F238E27FC236}">
                <a16:creationId xmlns:a16="http://schemas.microsoft.com/office/drawing/2014/main" id="{FC1A66A3-4BDB-2988-2372-AB227D53FAF7}"/>
              </a:ext>
            </a:extLst>
          </p:cNvPr>
          <p:cNvSpPr txBox="1"/>
          <p:nvPr/>
        </p:nvSpPr>
        <p:spPr>
          <a:xfrm>
            <a:off x="2922164" y="2364682"/>
            <a:ext cx="2484539"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My long term interests</a:t>
            </a:r>
          </a:p>
        </p:txBody>
      </p:sp>
      <p:cxnSp>
        <p:nvCxnSpPr>
          <p:cNvPr id="21" name="Straight Arrow Connector 20">
            <a:extLst>
              <a:ext uri="{FF2B5EF4-FFF2-40B4-BE49-F238E27FC236}">
                <a16:creationId xmlns:a16="http://schemas.microsoft.com/office/drawing/2014/main" id="{44F13A9F-BE96-89BB-3255-60F022EC53AB}"/>
              </a:ext>
            </a:extLst>
          </p:cNvPr>
          <p:cNvCxnSpPr/>
          <p:nvPr/>
        </p:nvCxnSpPr>
        <p:spPr>
          <a:xfrm flipV="1">
            <a:off x="6303975" y="2368346"/>
            <a:ext cx="2068237" cy="14139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CCC7933-B980-6DE3-2B64-0BF96DDB9CA0}"/>
              </a:ext>
            </a:extLst>
          </p:cNvPr>
          <p:cNvSpPr txBox="1"/>
          <p:nvPr/>
        </p:nvSpPr>
        <p:spPr>
          <a:xfrm>
            <a:off x="8372211" y="2028026"/>
            <a:ext cx="248519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Interdisciplinary focus</a:t>
            </a:r>
          </a:p>
        </p:txBody>
      </p:sp>
      <p:sp>
        <p:nvSpPr>
          <p:cNvPr id="23" name="Title 1">
            <a:extLst>
              <a:ext uri="{FF2B5EF4-FFF2-40B4-BE49-F238E27FC236}">
                <a16:creationId xmlns:a16="http://schemas.microsoft.com/office/drawing/2014/main" id="{1308B945-677C-449D-A7CE-40C010D92275}"/>
              </a:ext>
            </a:extLst>
          </p:cNvPr>
          <p:cNvSpPr txBox="1">
            <a:spLocks/>
          </p:cNvSpPr>
          <p:nvPr/>
        </p:nvSpPr>
        <p:spPr>
          <a:xfrm>
            <a:off x="-98531" y="10798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latin typeface="Times New Roman" panose="02020603050405020304" pitchFamily="18" charset="0"/>
                <a:cs typeface="Times New Roman" panose="02020603050405020304" pitchFamily="18" charset="0"/>
              </a:rPr>
              <a:t>Why Colorectal Cancer?</a:t>
            </a:r>
          </a:p>
        </p:txBody>
      </p:sp>
    </p:spTree>
    <p:extLst>
      <p:ext uri="{BB962C8B-B14F-4D97-AF65-F5344CB8AC3E}">
        <p14:creationId xmlns:p14="http://schemas.microsoft.com/office/powerpoint/2010/main" val="3888608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D5955-9885-C07E-7656-B4559E61B644}"/>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Causes of Colorectal Cancer</a:t>
            </a:r>
          </a:p>
        </p:txBody>
      </p:sp>
      <p:sp>
        <p:nvSpPr>
          <p:cNvPr id="3" name="TextBox 2">
            <a:extLst>
              <a:ext uri="{FF2B5EF4-FFF2-40B4-BE49-F238E27FC236}">
                <a16:creationId xmlns:a16="http://schemas.microsoft.com/office/drawing/2014/main" id="{64B66B64-8C66-19A3-2C43-A3EF3EAF655F}"/>
              </a:ext>
            </a:extLst>
          </p:cNvPr>
          <p:cNvSpPr txBox="1"/>
          <p:nvPr/>
        </p:nvSpPr>
        <p:spPr>
          <a:xfrm>
            <a:off x="1518407" y="1828800"/>
            <a:ext cx="2357306" cy="369332"/>
          </a:xfrm>
          <a:prstGeom prst="rect">
            <a:avLst/>
          </a:prstGeom>
          <a:noFill/>
          <a:ln w="12700">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Genetic factors</a:t>
            </a:r>
          </a:p>
        </p:txBody>
      </p:sp>
      <p:sp>
        <p:nvSpPr>
          <p:cNvPr id="4" name="TextBox 3">
            <a:extLst>
              <a:ext uri="{FF2B5EF4-FFF2-40B4-BE49-F238E27FC236}">
                <a16:creationId xmlns:a16="http://schemas.microsoft.com/office/drawing/2014/main" id="{1ABE104F-E994-F52D-4DAA-D88609B1BB9D}"/>
              </a:ext>
            </a:extLst>
          </p:cNvPr>
          <p:cNvSpPr txBox="1"/>
          <p:nvPr/>
        </p:nvSpPr>
        <p:spPr>
          <a:xfrm>
            <a:off x="1518407" y="4630292"/>
            <a:ext cx="2357307" cy="369332"/>
          </a:xfrm>
          <a:prstGeom prst="rect">
            <a:avLst/>
          </a:prstGeom>
          <a:noFill/>
          <a:ln w="12700">
            <a:solidFill>
              <a:schemeClr val="tx1"/>
            </a:solidFill>
          </a:ln>
        </p:spPr>
        <p:txBody>
          <a:bodyPr wrap="square" rtlCol="0">
            <a:spAutoFit/>
          </a:bodyPr>
          <a:lstStyle/>
          <a:p>
            <a:pPr algn="ctr"/>
            <a:r>
              <a:rPr lang="en-IN" dirty="0" err="1">
                <a:latin typeface="Times New Roman" panose="02020603050405020304" pitchFamily="18" charset="0"/>
                <a:cs typeface="Times New Roman" panose="02020603050405020304" pitchFamily="18" charset="0"/>
              </a:rPr>
              <a:t>Environmetal</a:t>
            </a:r>
            <a:r>
              <a:rPr lang="en-IN" dirty="0">
                <a:latin typeface="Times New Roman" panose="02020603050405020304" pitchFamily="18" charset="0"/>
                <a:cs typeface="Times New Roman" panose="02020603050405020304" pitchFamily="18" charset="0"/>
              </a:rPr>
              <a:t> factors</a:t>
            </a:r>
          </a:p>
        </p:txBody>
      </p:sp>
      <p:sp>
        <p:nvSpPr>
          <p:cNvPr id="5" name="TextBox 4">
            <a:extLst>
              <a:ext uri="{FF2B5EF4-FFF2-40B4-BE49-F238E27FC236}">
                <a16:creationId xmlns:a16="http://schemas.microsoft.com/office/drawing/2014/main" id="{8F22BC61-4733-ACA3-9785-A3CD5AA91F42}"/>
              </a:ext>
            </a:extLst>
          </p:cNvPr>
          <p:cNvSpPr txBox="1"/>
          <p:nvPr/>
        </p:nvSpPr>
        <p:spPr>
          <a:xfrm>
            <a:off x="1451295" y="2227708"/>
            <a:ext cx="2994870" cy="461665"/>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DNA mismatch repair genes:</a:t>
            </a:r>
          </a:p>
          <a:p>
            <a:r>
              <a:rPr lang="en-IN" sz="1200" dirty="0">
                <a:latin typeface="Times New Roman" panose="02020603050405020304" pitchFamily="18" charset="0"/>
                <a:cs typeface="Times New Roman" panose="02020603050405020304" pitchFamily="18" charset="0"/>
              </a:rPr>
              <a:t>MSH2, MSH6</a:t>
            </a:r>
          </a:p>
        </p:txBody>
      </p:sp>
      <p:pic>
        <p:nvPicPr>
          <p:cNvPr id="7" name="Picture 6">
            <a:extLst>
              <a:ext uri="{FF2B5EF4-FFF2-40B4-BE49-F238E27FC236}">
                <a16:creationId xmlns:a16="http://schemas.microsoft.com/office/drawing/2014/main" id="{325A286C-724E-0165-8594-4F471792AF53}"/>
              </a:ext>
            </a:extLst>
          </p:cNvPr>
          <p:cNvPicPr>
            <a:picLocks noChangeAspect="1"/>
          </p:cNvPicPr>
          <p:nvPr/>
        </p:nvPicPr>
        <p:blipFill>
          <a:blip r:embed="rId2"/>
          <a:stretch>
            <a:fillRect/>
          </a:stretch>
        </p:blipFill>
        <p:spPr>
          <a:xfrm>
            <a:off x="4513277" y="1396767"/>
            <a:ext cx="7468247" cy="3939881"/>
          </a:xfrm>
          <a:prstGeom prst="rect">
            <a:avLst/>
          </a:prstGeom>
        </p:spPr>
      </p:pic>
      <p:sp>
        <p:nvSpPr>
          <p:cNvPr id="8" name="TextBox 7">
            <a:extLst>
              <a:ext uri="{FF2B5EF4-FFF2-40B4-BE49-F238E27FC236}">
                <a16:creationId xmlns:a16="http://schemas.microsoft.com/office/drawing/2014/main" id="{848FF1AB-B8F2-FA2A-BC69-4742B445D356}"/>
              </a:ext>
            </a:extLst>
          </p:cNvPr>
          <p:cNvSpPr txBox="1"/>
          <p:nvPr/>
        </p:nvSpPr>
        <p:spPr>
          <a:xfrm>
            <a:off x="1518407" y="4999624"/>
            <a:ext cx="2994870" cy="461665"/>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Lifestyle factors:</a:t>
            </a:r>
          </a:p>
          <a:p>
            <a:r>
              <a:rPr lang="en-IN" sz="1200" dirty="0">
                <a:latin typeface="Times New Roman" panose="02020603050405020304" pitchFamily="18" charset="0"/>
                <a:cs typeface="Times New Roman" panose="02020603050405020304" pitchFamily="18" charset="0"/>
              </a:rPr>
              <a:t>Smoking, alcohol consumption and obesity</a:t>
            </a:r>
          </a:p>
        </p:txBody>
      </p:sp>
      <p:sp>
        <p:nvSpPr>
          <p:cNvPr id="6" name="TextBox 5">
            <a:extLst>
              <a:ext uri="{FF2B5EF4-FFF2-40B4-BE49-F238E27FC236}">
                <a16:creationId xmlns:a16="http://schemas.microsoft.com/office/drawing/2014/main" id="{DAEE915E-0E4F-6C45-C724-7281BC6E3708}"/>
              </a:ext>
            </a:extLst>
          </p:cNvPr>
          <p:cNvSpPr txBox="1"/>
          <p:nvPr/>
        </p:nvSpPr>
        <p:spPr>
          <a:xfrm>
            <a:off x="226502" y="6581001"/>
            <a:ext cx="6107185"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Martina </a:t>
            </a:r>
            <a:r>
              <a:rPr lang="en-IN" sz="1200" dirty="0" err="1">
                <a:latin typeface="Times New Roman" panose="02020603050405020304" pitchFamily="18" charset="0"/>
                <a:cs typeface="Times New Roman" panose="02020603050405020304" pitchFamily="18" charset="0"/>
              </a:rPr>
              <a:t>Rebesek</a:t>
            </a:r>
            <a:r>
              <a:rPr lang="en-IN" sz="1200" dirty="0">
                <a:latin typeface="Times New Roman" panose="02020603050405020304" pitchFamily="18" charset="0"/>
                <a:cs typeface="Times New Roman" panose="02020603050405020304" pitchFamily="18" charset="0"/>
              </a:rPr>
              <a:t>; Gut microbiome and its role in colorectal cancer; BMC Cancer; 2021</a:t>
            </a:r>
          </a:p>
        </p:txBody>
      </p:sp>
    </p:spTree>
    <p:extLst>
      <p:ext uri="{BB962C8B-B14F-4D97-AF65-F5344CB8AC3E}">
        <p14:creationId xmlns:p14="http://schemas.microsoft.com/office/powerpoint/2010/main" val="1320180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1">
            <a:extLst>
              <a:ext uri="{FF2B5EF4-FFF2-40B4-BE49-F238E27FC236}">
                <a16:creationId xmlns:a16="http://schemas.microsoft.com/office/drawing/2014/main" id="{D1B8B092-413E-AB2E-BD60-BC2CD485A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3688" y="352425"/>
            <a:ext cx="6524625" cy="61531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A6FB7C6-E645-AA8C-0FA3-0D01388B67BD}"/>
              </a:ext>
            </a:extLst>
          </p:cNvPr>
          <p:cNvSpPr txBox="1"/>
          <p:nvPr/>
        </p:nvSpPr>
        <p:spPr>
          <a:xfrm>
            <a:off x="0" y="16865"/>
            <a:ext cx="855677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Only ~20 – 40% patient respond to Chemotherapy and Immunotherapy</a:t>
            </a:r>
          </a:p>
        </p:txBody>
      </p:sp>
    </p:spTree>
    <p:extLst>
      <p:ext uri="{BB962C8B-B14F-4D97-AF65-F5344CB8AC3E}">
        <p14:creationId xmlns:p14="http://schemas.microsoft.com/office/powerpoint/2010/main" val="932344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B24BB15-7E6B-0F8B-FDAA-9CB40AFC03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0"/>
            <a:ext cx="114681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B48C6E-C9D9-C9B4-6F05-E0B5BEF8121A}"/>
              </a:ext>
            </a:extLst>
          </p:cNvPr>
          <p:cNvSpPr txBox="1"/>
          <p:nvPr/>
        </p:nvSpPr>
        <p:spPr>
          <a:xfrm>
            <a:off x="10099369" y="5141475"/>
            <a:ext cx="2768367" cy="1169551"/>
          </a:xfrm>
          <a:prstGeom prst="rect">
            <a:avLst/>
          </a:prstGeom>
          <a:noFill/>
        </p:spPr>
        <p:txBody>
          <a:bodyPr wrap="square" rtlCol="0">
            <a:spAutoFit/>
          </a:bodyPr>
          <a:lstStyle/>
          <a:p>
            <a:r>
              <a:rPr lang="en-IN" sz="1400" b="1" dirty="0" err="1">
                <a:latin typeface="Times New Roman" panose="02020603050405020304" pitchFamily="18" charset="0"/>
                <a:cs typeface="Times New Roman" panose="02020603050405020304" pitchFamily="18" charset="0"/>
              </a:rPr>
              <a:t>F.</a:t>
            </a:r>
            <a:r>
              <a:rPr lang="en-IN" sz="1400" b="1" i="1" dirty="0" err="1">
                <a:latin typeface="Times New Roman" panose="02020603050405020304" pitchFamily="18" charset="0"/>
                <a:cs typeface="Times New Roman" panose="02020603050405020304" pitchFamily="18" charset="0"/>
              </a:rPr>
              <a:t>prausnitzii</a:t>
            </a:r>
            <a:endParaRPr lang="en-IN" sz="1400" b="1" i="1" dirty="0">
              <a:latin typeface="Times New Roman" panose="02020603050405020304" pitchFamily="18" charset="0"/>
              <a:cs typeface="Times New Roman" panose="02020603050405020304" pitchFamily="18" charset="0"/>
            </a:endParaRPr>
          </a:p>
          <a:p>
            <a:r>
              <a:rPr lang="en-IN" sz="1400" b="1" dirty="0" err="1">
                <a:latin typeface="Times New Roman" panose="02020603050405020304" pitchFamily="18" charset="0"/>
                <a:cs typeface="Times New Roman" panose="02020603050405020304" pitchFamily="18" charset="0"/>
              </a:rPr>
              <a:t>L</a:t>
            </a:r>
            <a:r>
              <a:rPr lang="en-IN" sz="1400" b="1" i="1" dirty="0" err="1">
                <a:latin typeface="Times New Roman" panose="02020603050405020304" pitchFamily="18" charset="0"/>
                <a:cs typeface="Times New Roman" panose="02020603050405020304" pitchFamily="18" charset="0"/>
              </a:rPr>
              <a:t>.rhamnosus</a:t>
            </a:r>
            <a:endParaRPr lang="en-IN" sz="1400" b="1" i="1" dirty="0">
              <a:latin typeface="Times New Roman" panose="02020603050405020304" pitchFamily="18" charset="0"/>
              <a:cs typeface="Times New Roman" panose="02020603050405020304" pitchFamily="18" charset="0"/>
            </a:endParaRPr>
          </a:p>
          <a:p>
            <a:r>
              <a:rPr lang="en-IN" sz="1400" b="1" dirty="0" err="1">
                <a:latin typeface="Times New Roman" panose="02020603050405020304" pitchFamily="18" charset="0"/>
                <a:cs typeface="Times New Roman" panose="02020603050405020304" pitchFamily="18" charset="0"/>
              </a:rPr>
              <a:t>B.</a:t>
            </a:r>
            <a:r>
              <a:rPr lang="en-IN" sz="1400" b="1" i="1" dirty="0" err="1">
                <a:latin typeface="Times New Roman" panose="02020603050405020304" pitchFamily="18" charset="0"/>
                <a:cs typeface="Times New Roman" panose="02020603050405020304" pitchFamily="18" charset="0"/>
              </a:rPr>
              <a:t>lactis</a:t>
            </a:r>
            <a:endParaRPr lang="en-IN" sz="1400" b="1" i="1" dirty="0">
              <a:latin typeface="Times New Roman" panose="02020603050405020304" pitchFamily="18" charset="0"/>
              <a:cs typeface="Times New Roman" panose="02020603050405020304" pitchFamily="18" charset="0"/>
            </a:endParaRPr>
          </a:p>
          <a:p>
            <a:endParaRPr lang="en-IN" sz="1400" b="1" dirty="0">
              <a:latin typeface="Times New Roman" panose="02020603050405020304" pitchFamily="18" charset="0"/>
              <a:cs typeface="Times New Roman" panose="02020603050405020304" pitchFamily="18" charset="0"/>
            </a:endParaRPr>
          </a:p>
          <a:p>
            <a:endParaRPr lang="en-IN" sz="1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93AC147-0642-9311-60A4-530FBBDE4E07}"/>
              </a:ext>
            </a:extLst>
          </p:cNvPr>
          <p:cNvSpPr txBox="1"/>
          <p:nvPr/>
        </p:nvSpPr>
        <p:spPr>
          <a:xfrm>
            <a:off x="708447" y="5141475"/>
            <a:ext cx="2768367" cy="954107"/>
          </a:xfrm>
          <a:prstGeom prst="rect">
            <a:avLst/>
          </a:prstGeom>
          <a:noFill/>
        </p:spPr>
        <p:txBody>
          <a:bodyPr wrap="square" rtlCol="0">
            <a:spAutoFit/>
          </a:bodyPr>
          <a:lstStyle/>
          <a:p>
            <a:r>
              <a:rPr lang="en-IN" sz="1400" b="1" dirty="0" err="1">
                <a:latin typeface="Times New Roman" panose="02020603050405020304" pitchFamily="18" charset="0"/>
                <a:cs typeface="Times New Roman" panose="02020603050405020304" pitchFamily="18" charset="0"/>
              </a:rPr>
              <a:t>F.</a:t>
            </a:r>
            <a:r>
              <a:rPr lang="en-IN" sz="1400" b="1" i="1" dirty="0" err="1">
                <a:latin typeface="Times New Roman" panose="02020603050405020304" pitchFamily="18" charset="0"/>
                <a:cs typeface="Times New Roman" panose="02020603050405020304" pitchFamily="18" charset="0"/>
              </a:rPr>
              <a:t>nucleatum</a:t>
            </a:r>
            <a:endParaRPr lang="en-IN" sz="1400" b="1" i="1" dirty="0">
              <a:latin typeface="Times New Roman" panose="02020603050405020304" pitchFamily="18" charset="0"/>
              <a:cs typeface="Times New Roman" panose="02020603050405020304" pitchFamily="18" charset="0"/>
            </a:endParaRPr>
          </a:p>
          <a:p>
            <a:r>
              <a:rPr lang="en-IN" sz="1400" b="1" dirty="0" err="1">
                <a:latin typeface="Times New Roman" panose="02020603050405020304" pitchFamily="18" charset="0"/>
                <a:cs typeface="Times New Roman" panose="02020603050405020304" pitchFamily="18" charset="0"/>
              </a:rPr>
              <a:t>E.</a:t>
            </a:r>
            <a:r>
              <a:rPr lang="en-IN" sz="1400" b="1" i="1" dirty="0" err="1">
                <a:latin typeface="Times New Roman" panose="02020603050405020304" pitchFamily="18" charset="0"/>
                <a:cs typeface="Times New Roman" panose="02020603050405020304" pitchFamily="18" charset="0"/>
              </a:rPr>
              <a:t>Coli</a:t>
            </a:r>
            <a:endParaRPr lang="en-IN" sz="1400" b="1" i="1" dirty="0">
              <a:latin typeface="Times New Roman" panose="02020603050405020304" pitchFamily="18" charset="0"/>
              <a:cs typeface="Times New Roman" panose="02020603050405020304" pitchFamily="18" charset="0"/>
            </a:endParaRPr>
          </a:p>
          <a:p>
            <a:r>
              <a:rPr lang="en-IN" sz="1400" b="1" i="1" dirty="0" err="1">
                <a:latin typeface="Times New Roman" panose="02020603050405020304" pitchFamily="18" charset="0"/>
                <a:cs typeface="Times New Roman" panose="02020603050405020304" pitchFamily="18" charset="0"/>
              </a:rPr>
              <a:t>Parvimonas</a:t>
            </a:r>
            <a:endParaRPr lang="en-IN" sz="1400" b="1" i="1" dirty="0">
              <a:latin typeface="Times New Roman" panose="02020603050405020304" pitchFamily="18" charset="0"/>
              <a:cs typeface="Times New Roman" panose="02020603050405020304" pitchFamily="18" charset="0"/>
            </a:endParaRPr>
          </a:p>
          <a:p>
            <a:endParaRPr lang="en-IN"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28959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936</TotalTime>
  <Words>597</Words>
  <Application>Microsoft Office PowerPoint</Application>
  <PresentationFormat>Widescreen</PresentationFormat>
  <Paragraphs>154</Paragraphs>
  <Slides>24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Cambria</vt:lpstr>
      <vt:lpstr>Source Sans Pro</vt:lpstr>
      <vt:lpstr>Times New Roman</vt:lpstr>
      <vt:lpstr>Office Theme</vt:lpstr>
      <vt:lpstr>PhD Interview talk</vt:lpstr>
      <vt:lpstr>PowerPoint Presentation</vt:lpstr>
      <vt:lpstr>PowerPoint Presentation</vt:lpstr>
      <vt:lpstr>PowerPoint Presentation</vt:lpstr>
      <vt:lpstr>PowerPoint Presentation</vt:lpstr>
      <vt:lpstr>PowerPoint Presentation</vt:lpstr>
      <vt:lpstr>Causes of Colorectal Cancer</vt:lpstr>
      <vt:lpstr>PowerPoint Presentation</vt:lpstr>
      <vt:lpstr>PowerPoint Presentation</vt:lpstr>
      <vt:lpstr>Role of Microbiome in Cancer Microenvironment</vt:lpstr>
      <vt:lpstr>PowerPoint Presentation</vt:lpstr>
      <vt:lpstr>Association of microbiome promoting tumor growth</vt:lpstr>
      <vt:lpstr>PowerPoint Presentation</vt:lpstr>
      <vt:lpstr>PowerPoint Presentation</vt:lpstr>
      <vt:lpstr>Multiple modes of action of microbiome?</vt:lpstr>
      <vt:lpstr>What I am interested in?</vt:lpstr>
      <vt:lpstr>Applications</vt:lpstr>
      <vt:lpstr>PowerPoint Presentation</vt:lpstr>
      <vt:lpstr>PowerPoint Presentation</vt:lpstr>
      <vt:lpstr>PowerPoint Presentation</vt:lpstr>
      <vt:lpstr>PowerPoint Presentation</vt:lpstr>
      <vt:lpstr>Characterization of Colorectal cancer</vt:lpstr>
      <vt:lpstr>What I am interested in?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Non-Alcoholic Fatty Liver Disease Progression</dc:title>
  <dc:creator>Darshan Dhakan</dc:creator>
  <cp:lastModifiedBy>Darshan Dhakan</cp:lastModifiedBy>
  <cp:revision>55</cp:revision>
  <dcterms:created xsi:type="dcterms:W3CDTF">2024-02-27T21:11:39Z</dcterms:created>
  <dcterms:modified xsi:type="dcterms:W3CDTF">2025-07-19T07:17:52Z</dcterms:modified>
</cp:coreProperties>
</file>